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6" r:id="rId3"/>
    <p:sldId id="287" r:id="rId4"/>
    <p:sldId id="261" r:id="rId5"/>
    <p:sldId id="273" r:id="rId6"/>
    <p:sldId id="295" r:id="rId7"/>
    <p:sldId id="289" r:id="rId8"/>
    <p:sldId id="292" r:id="rId9"/>
    <p:sldId id="293" r:id="rId10"/>
    <p:sldId id="296" r:id="rId11"/>
    <p:sldId id="270" r:id="rId12"/>
    <p:sldId id="257" r:id="rId13"/>
    <p:sldId id="260" r:id="rId14"/>
    <p:sldId id="272" r:id="rId15"/>
    <p:sldId id="304" r:id="rId16"/>
    <p:sldId id="274" r:id="rId17"/>
    <p:sldId id="284" r:id="rId18"/>
    <p:sldId id="294" r:id="rId19"/>
    <p:sldId id="290" r:id="rId20"/>
    <p:sldId id="288" r:id="rId21"/>
    <p:sldId id="300" r:id="rId22"/>
    <p:sldId id="301" r:id="rId23"/>
    <p:sldId id="303" r:id="rId24"/>
    <p:sldId id="280" r:id="rId25"/>
    <p:sldId id="283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C34"/>
    <a:srgbClr val="4121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49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1936-CAC9-49E7-B640-A6A2E7ED7869}" type="datetimeFigureOut">
              <a:rPr lang="cs-CZ" smtClean="0"/>
              <a:pPr/>
              <a:t>28.4.2015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A34-80D2-4B8C-9B32-27F7B2205D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978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1936-CAC9-49E7-B640-A6A2E7ED7869}" type="datetimeFigureOut">
              <a:rPr lang="cs-CZ" smtClean="0"/>
              <a:pPr/>
              <a:t>28.4.2015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A34-80D2-4B8C-9B32-27F7B2205D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02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1936-CAC9-49E7-B640-A6A2E7ED7869}" type="datetimeFigureOut">
              <a:rPr lang="cs-CZ" smtClean="0"/>
              <a:pPr/>
              <a:t>28.4.2015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A34-80D2-4B8C-9B32-27F7B2205D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194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1936-CAC9-49E7-B640-A6A2E7ED7869}" type="datetimeFigureOut">
              <a:rPr lang="cs-CZ" smtClean="0"/>
              <a:pPr/>
              <a:t>28.4.2015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A34-80D2-4B8C-9B32-27F7B2205D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46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1936-CAC9-49E7-B640-A6A2E7ED7869}" type="datetimeFigureOut">
              <a:rPr lang="cs-CZ" smtClean="0"/>
              <a:pPr/>
              <a:t>28.4.2015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A34-80D2-4B8C-9B32-27F7B2205D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3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1936-CAC9-49E7-B640-A6A2E7ED7869}" type="datetimeFigureOut">
              <a:rPr lang="cs-CZ" smtClean="0"/>
              <a:pPr/>
              <a:t>28.4.2015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A34-80D2-4B8C-9B32-27F7B2205D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505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1936-CAC9-49E7-B640-A6A2E7ED7869}" type="datetimeFigureOut">
              <a:rPr lang="cs-CZ" smtClean="0"/>
              <a:pPr/>
              <a:t>28.4.2015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A34-80D2-4B8C-9B32-27F7B2205D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992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1936-CAC9-49E7-B640-A6A2E7ED7869}" type="datetimeFigureOut">
              <a:rPr lang="cs-CZ" smtClean="0"/>
              <a:pPr/>
              <a:t>28.4.2015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A34-80D2-4B8C-9B32-27F7B2205D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930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1936-CAC9-49E7-B640-A6A2E7ED7869}" type="datetimeFigureOut">
              <a:rPr lang="cs-CZ" smtClean="0"/>
              <a:pPr/>
              <a:t>28.4.2015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A34-80D2-4B8C-9B32-27F7B2205D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393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1936-CAC9-49E7-B640-A6A2E7ED7869}" type="datetimeFigureOut">
              <a:rPr lang="cs-CZ" smtClean="0"/>
              <a:pPr/>
              <a:t>28.4.2015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A34-80D2-4B8C-9B32-27F7B2205D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599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1936-CAC9-49E7-B640-A6A2E7ED7869}" type="datetimeFigureOut">
              <a:rPr lang="cs-CZ" smtClean="0"/>
              <a:pPr/>
              <a:t>28.4.2015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06A34-80D2-4B8C-9B32-27F7B2205D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041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01936-CAC9-49E7-B640-A6A2E7ED7869}" type="datetimeFigureOut">
              <a:rPr lang="cs-CZ" smtClean="0"/>
              <a:pPr/>
              <a:t>28.4.2015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06A34-80D2-4B8C-9B32-27F7B2205D2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4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hyperlink" Target="http://www.metmuseum.org/collection/the-collection-online/search/468474?rpp=30&amp;pg=1&amp;ft=Ecclesiastical+Vestment&amp;pos=22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etmuseum.org/collection/the-collection-online/search/468239" TargetMode="External"/><Relationship Id="rId5" Type="http://schemas.openxmlformats.org/officeDocument/2006/relationships/hyperlink" Target="http://www.metmuseum.org/collection/the-collection-online/search/227752?=&amp;imgNo=0&amp;tabName=object-information" TargetMode="Externa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les8petites8mains.blogspot.cz/2010/11/histoire-du-tricot-du-xive-au-debut-du.html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tmuseum.org/collection/the-collection-online/search/450719?rpp=20&amp;pg=1&amp;rndkey=20120307&amp;ft=*&amp;when=A.D.+1000-1400&amp;where=Europe&amp;what=Textiles&amp;pos=13" TargetMode="External"/><Relationship Id="rId3" Type="http://schemas.openxmlformats.org/officeDocument/2006/relationships/image" Target="../media/image48.jpeg"/><Relationship Id="rId7" Type="http://schemas.openxmlformats.org/officeDocument/2006/relationships/hyperlink" Target="http://www.metmuseum.org/exhibitions/view?exhibitionId=%7b60853040-ae7e-4162-8fa7-525505d6b633%7d&amp;oid=479071&amp;ft=*&amp;fe=1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culturalinstitute/asset-viewer/fragment-of-a-shawl/LgFJjbgh_fSmTA?projectId=art-project" TargetMode="External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hyperlink" Target="http://www.metmuseum.org/collection/the-collection-online/search/450735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dana_fagova@nm.cz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309093"/>
            <a:ext cx="9144000" cy="1431518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MOŽNOSTI ADJUSTÁCIE FRAGMENTÁLNE DOCHOVANÝCH LITURGICKÝCH TEXTÍLIÍ</a:t>
            </a:r>
            <a:endParaRPr lang="cs-CZ" sz="3600" dirty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5616178"/>
            <a:ext cx="9144000" cy="1241822"/>
          </a:xfrm>
        </p:spPr>
        <p:txBody>
          <a:bodyPr>
            <a:normAutofit/>
          </a:bodyPr>
          <a:lstStyle/>
          <a:p>
            <a:pPr algn="l"/>
            <a:endParaRPr lang="cs-CZ" sz="1800" dirty="0" smtClean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 algn="l"/>
            <a:r>
              <a:rPr lang="cs-CZ" sz="18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Mgr</a:t>
            </a:r>
            <a:r>
              <a:rPr lang="cs-CZ" sz="18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. </a:t>
            </a:r>
            <a:r>
              <a:rPr lang="cs-CZ" sz="18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art</a:t>
            </a:r>
            <a:r>
              <a:rPr lang="cs-CZ" sz="18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. Dana </a:t>
            </a:r>
            <a:r>
              <a:rPr lang="cs-CZ" sz="18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Fagová</a:t>
            </a:r>
          </a:p>
          <a:p>
            <a:pPr algn="l"/>
            <a:r>
              <a:rPr lang="cs-CZ" sz="18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Historické </a:t>
            </a:r>
            <a:r>
              <a:rPr lang="cs-CZ" sz="18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muzeum, Národní muzeum, </a:t>
            </a:r>
            <a:r>
              <a:rPr lang="cs-CZ" sz="18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Praha</a:t>
            </a:r>
            <a:endParaRPr lang="cs-CZ" sz="1800" dirty="0" smtClean="0">
              <a:effectLst/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</p:txBody>
      </p:sp>
      <p:pic>
        <p:nvPicPr>
          <p:cNvPr id="4" name="Picture 4" descr="C:\Users\Danka\Desktop\LogoNM__D__CMYKnew.jpg"/>
          <p:cNvPicPr>
            <a:picLocks noChangeAspect="1" noChangeArrowheads="1"/>
          </p:cNvPicPr>
          <p:nvPr/>
        </p:nvPicPr>
        <p:blipFill rotWithShape="1">
          <a:blip r:embed="rId2" cstate="print"/>
          <a:srcRect l="6379" t="3572"/>
          <a:stretch/>
        </p:blipFill>
        <p:spPr bwMode="auto">
          <a:xfrm>
            <a:off x="8232679" y="5486399"/>
            <a:ext cx="911321" cy="137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" t="15672" r="422" b="31444"/>
          <a:stretch/>
        </p:blipFill>
        <p:spPr>
          <a:xfrm>
            <a:off x="0" y="1828799"/>
            <a:ext cx="9144000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7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1" y="2024487"/>
            <a:ext cx="9144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latin typeface="Century Gothic" panose="020B0502020202020204" pitchFamily="34" charset="0"/>
              </a:rPr>
              <a:t>VÝHODY: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Century Gothic" panose="020B0502020202020204" pitchFamily="34" charset="0"/>
              </a:rPr>
              <a:t>Predmet je chránený pred vplyvmi vonkajšieho prostredia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Century Gothic" panose="020B0502020202020204" pitchFamily="34" charset="0"/>
              </a:rPr>
              <a:t>Vhodná výška pasparty zamedzuje priamemu kontaktu s vrchnou, sklenou doskou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Century Gothic" panose="020B0502020202020204" pitchFamily="34" charset="0"/>
              </a:rPr>
              <a:t>Dokáže vymedziť pôvodný tvar textílie z ktorej fragment pochádza</a:t>
            </a:r>
          </a:p>
        </p:txBody>
      </p:sp>
    </p:spTree>
    <p:extLst>
      <p:ext uri="{BB962C8B-B14F-4D97-AF65-F5344CB8AC3E}">
        <p14:creationId xmlns:p14="http://schemas.microsoft.com/office/powerpoint/2010/main" val="187036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79" y="3966"/>
            <a:ext cx="91440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latin typeface="Century Gothic" panose="020B0502020202020204" pitchFamily="34" charset="0"/>
              </a:rPr>
              <a:t>ADJUSTÁCIA NA TVAROVANEJ </a:t>
            </a:r>
            <a:r>
              <a:rPr lang="sk-SK" sz="3200" b="1" dirty="0" smtClean="0">
                <a:latin typeface="Century Gothic" panose="020B0502020202020204" pitchFamily="34" charset="0"/>
              </a:rPr>
              <a:t>PODLOŽKE</a:t>
            </a:r>
          </a:p>
          <a:p>
            <a:pPr algn="ctr"/>
            <a:r>
              <a:rPr lang="sk-SK" sz="2000" dirty="0">
                <a:latin typeface="Century Gothic" panose="020B0502020202020204" pitchFamily="34" charset="0"/>
              </a:rPr>
              <a:t>tvar podložky rešpektuje tvar dochovaného fragmentu</a:t>
            </a:r>
          </a:p>
          <a:p>
            <a:pPr algn="ctr"/>
            <a:endParaRPr lang="sk-SK" sz="3200" b="1" dirty="0">
              <a:latin typeface="Century Gothic" panose="020B0502020202020204" pitchFamily="34" charset="0"/>
            </a:endParaRPr>
          </a:p>
          <a:p>
            <a:pPr algn="ctr"/>
            <a:endParaRPr lang="sk-SK" sz="3200" b="1" dirty="0" smtClean="0">
              <a:latin typeface="Century Gothic" panose="020B0502020202020204" pitchFamily="34" charset="0"/>
            </a:endParaRPr>
          </a:p>
          <a:p>
            <a:pPr algn="ctr"/>
            <a:endParaRPr lang="sk-SK" sz="3200" b="1" dirty="0">
              <a:latin typeface="Century Gothic" panose="020B0502020202020204" pitchFamily="34" charset="0"/>
            </a:endParaRPr>
          </a:p>
          <a:p>
            <a:pPr algn="ctr"/>
            <a:endParaRPr lang="sk-SK" sz="3200" b="1" dirty="0" smtClean="0">
              <a:latin typeface="Century Gothic" panose="020B0502020202020204" pitchFamily="34" charset="0"/>
            </a:endParaRPr>
          </a:p>
          <a:p>
            <a:pPr algn="ctr"/>
            <a:endParaRPr lang="sk-SK" sz="3200" b="1" dirty="0">
              <a:latin typeface="Century Gothic" panose="020B0502020202020204" pitchFamily="34" charset="0"/>
            </a:endParaRPr>
          </a:p>
          <a:p>
            <a:pPr algn="ctr"/>
            <a:endParaRPr lang="sk-SK" sz="3300" b="1" dirty="0" smtClean="0">
              <a:latin typeface="Century Gothic" panose="020B0502020202020204" pitchFamily="34" charset="0"/>
            </a:endParaRPr>
          </a:p>
          <a:p>
            <a:pPr algn="ctr"/>
            <a:endParaRPr lang="sk-SK" sz="3300" b="1" dirty="0">
              <a:latin typeface="Century Gothic" panose="020B0502020202020204" pitchFamily="34" charset="0"/>
            </a:endParaRPr>
          </a:p>
          <a:p>
            <a:pPr algn="ctr"/>
            <a:endParaRPr lang="sk-SK" sz="3300" b="1" dirty="0" smtClean="0">
              <a:latin typeface="Century Gothic" panose="020B0502020202020204" pitchFamily="34" charset="0"/>
            </a:endParaRPr>
          </a:p>
          <a:p>
            <a:pPr algn="ctr"/>
            <a:endParaRPr lang="sk-SK" sz="3300" b="1" dirty="0">
              <a:latin typeface="Century Gothic" panose="020B0502020202020204" pitchFamily="34" charset="0"/>
            </a:endParaRPr>
          </a:p>
          <a:p>
            <a:pPr algn="ctr"/>
            <a:endParaRPr lang="sk-SK" sz="4800" b="1" dirty="0" smtClean="0">
              <a:latin typeface="Century Gothic" panose="020B0502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sk-SK" sz="2000" dirty="0" smtClean="0">
                <a:latin typeface="Century Gothic" panose="020B0502020202020204" pitchFamily="34" charset="0"/>
              </a:rPr>
              <a:t>V prípade, že je dochovaná väčšia </a:t>
            </a:r>
            <a:r>
              <a:rPr lang="sk-SK" sz="2000" dirty="0">
                <a:latin typeface="Century Gothic" panose="020B0502020202020204" pitchFamily="34" charset="0"/>
              </a:rPr>
              <a:t>časť celku </a:t>
            </a:r>
            <a:r>
              <a:rPr lang="sk-SK" sz="2000" dirty="0" smtClean="0">
                <a:latin typeface="Century Gothic" panose="020B0502020202020204" pitchFamily="34" charset="0"/>
              </a:rPr>
              <a:t>– napr. celý </a:t>
            </a:r>
            <a:r>
              <a:rPr lang="sk-SK" sz="2000" dirty="0">
                <a:latin typeface="Century Gothic" panose="020B0502020202020204" pitchFamily="34" charset="0"/>
              </a:rPr>
              <a:t>diel odevu</a:t>
            </a:r>
          </a:p>
          <a:p>
            <a:pPr>
              <a:buFont typeface="Arial" pitchFamily="34" charset="0"/>
              <a:buChar char="•"/>
            </a:pPr>
            <a:r>
              <a:rPr lang="sk-SK" sz="2000" dirty="0" smtClean="0">
                <a:latin typeface="Century Gothic" panose="020B0502020202020204" pitchFamily="34" charset="0"/>
              </a:rPr>
              <a:t>V prípade, že sa kladie dôraz na fragment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b="7570"/>
          <a:stretch/>
        </p:blipFill>
        <p:spPr>
          <a:xfrm>
            <a:off x="0" y="1081827"/>
            <a:ext cx="9144000" cy="4700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29" y="14312"/>
            <a:ext cx="1810968" cy="271695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0" y="0"/>
            <a:ext cx="9144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DORZÁLNA ČASŤ KAZULE S KRÍŽOM</a:t>
            </a:r>
          </a:p>
          <a:p>
            <a:pPr>
              <a:lnSpc>
                <a:spcPct val="150000"/>
              </a:lnSpc>
            </a:pPr>
            <a:r>
              <a:rPr lang="cs-CZ" sz="1600" dirty="0" err="1">
                <a:latin typeface="Century Gothic" panose="020B0502020202020204" pitchFamily="34" charset="0"/>
                <a:cs typeface="Simplified Arabic Fixed" panose="02070309020205020404" pitchFamily="49" charset="-78"/>
              </a:rPr>
              <a:t>Datácia</a:t>
            </a:r>
            <a:r>
              <a:rPr lang="cs-CZ" sz="16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: </a:t>
            </a:r>
            <a:r>
              <a:rPr lang="cs-CZ" sz="2000" b="1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1500-1530</a:t>
            </a:r>
          </a:p>
          <a:p>
            <a:pPr>
              <a:lnSpc>
                <a:spcPct val="150000"/>
              </a:lnSpc>
            </a:pPr>
            <a:r>
              <a:rPr lang="cs-CZ" sz="160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Inventárne</a:t>
            </a:r>
            <a:r>
              <a:rPr lang="cs-CZ" sz="16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 </a:t>
            </a:r>
            <a:r>
              <a:rPr lang="cs-CZ" sz="16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číslo: H2-3546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Národní muzeum, </a:t>
            </a:r>
            <a:r>
              <a:rPr lang="cs-CZ" sz="16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Praha</a:t>
            </a:r>
          </a:p>
          <a:p>
            <a:pPr>
              <a:lnSpc>
                <a:spcPct val="150000"/>
              </a:lnSpc>
            </a:pPr>
            <a:endParaRPr lang="sk-SK" sz="1600" dirty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výška: </a:t>
            </a:r>
            <a:r>
              <a:rPr lang="cs-CZ" sz="14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135 </a:t>
            </a: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cm, </a:t>
            </a:r>
            <a:r>
              <a:rPr lang="cs-CZ" sz="140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šírka</a:t>
            </a: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: </a:t>
            </a:r>
            <a:r>
              <a:rPr lang="cs-CZ" sz="14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66 cm</a:t>
            </a:r>
          </a:p>
          <a:p>
            <a:pPr marL="257168" indent="-25716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tmavo-zelený </a:t>
            </a:r>
            <a:r>
              <a:rPr lang="cs-CZ" sz="14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hodvábny damašek s brožovaným motívom granátového jablka v kartušiach zlatou priadzou</a:t>
            </a:r>
          </a:p>
          <a:p>
            <a:pPr marL="257168" indent="-25716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a</a:t>
            </a: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plikovaný </a:t>
            </a:r>
            <a:r>
              <a:rPr lang="cs-CZ" sz="14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kríž pokrýva reliéfna výšivka a aplikácia s výjavom Ukrižovania Krista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20850"/>
            <a:ext cx="2158100" cy="323715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6561" r="8679" b="9005"/>
          <a:stretch/>
        </p:blipFill>
        <p:spPr>
          <a:xfrm>
            <a:off x="2336630" y="3620850"/>
            <a:ext cx="2206879" cy="324037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44" y="3620850"/>
            <a:ext cx="2158100" cy="323715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9" t="5539" b="6962"/>
          <a:stretch/>
        </p:blipFill>
        <p:spPr>
          <a:xfrm>
            <a:off x="7050515" y="3620850"/>
            <a:ext cx="2093486" cy="323715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3538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/>
          <a:stretch/>
        </p:blipFill>
        <p:spPr>
          <a:xfrm>
            <a:off x="3743326" y="1707256"/>
            <a:ext cx="5400675" cy="326707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256"/>
            <a:ext cx="3685205" cy="326707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0" y="649095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Century Gothic" panose="020B0502020202020204" pitchFamily="34" charset="0"/>
              </a:rPr>
              <a:t>Pôvodné riešenie adjustácie </a:t>
            </a:r>
            <a:r>
              <a:rPr lang="sk-SK" dirty="0" err="1" smtClean="0">
                <a:latin typeface="Century Gothic" panose="020B0502020202020204" pitchFamily="34" charset="0"/>
              </a:rPr>
              <a:t>kazule</a:t>
            </a:r>
            <a:r>
              <a:rPr lang="sk-SK" dirty="0" smtClean="0">
                <a:latin typeface="Century Gothic" panose="020B0502020202020204" pitchFamily="34" charset="0"/>
              </a:rPr>
              <a:t> pre výstavné účely a uskladnenie</a:t>
            </a:r>
            <a:endParaRPr lang="cs-CZ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6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RÁCA\NM_PRAHA\2014_LITURGICKÝ TEXTIL_BA\podklad_kasule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2005" y="-100557"/>
            <a:ext cx="3541689" cy="6923265"/>
          </a:xfrm>
          <a:prstGeom prst="rect">
            <a:avLst/>
          </a:prstGeom>
          <a:noFill/>
        </p:spPr>
      </p:pic>
      <p:pic>
        <p:nvPicPr>
          <p:cNvPr id="1027" name="Picture 3" descr="F:\PRÁCA\NM_PRAHA\2014_LITURGICKÝ TEXTIL_BA\podklad_kasule (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5"/>
          <a:stretch/>
        </p:blipFill>
        <p:spPr bwMode="auto">
          <a:xfrm>
            <a:off x="0" y="857250"/>
            <a:ext cx="5321963" cy="6000750"/>
          </a:xfrm>
          <a:prstGeom prst="rect">
            <a:avLst/>
          </a:prstGeom>
          <a:noFill/>
        </p:spPr>
      </p:pic>
      <p:pic>
        <p:nvPicPr>
          <p:cNvPr id="4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8" r="12058" b="3850"/>
          <a:stretch/>
        </p:blipFill>
        <p:spPr>
          <a:xfrm>
            <a:off x="5377199" y="-80620"/>
            <a:ext cx="3586495" cy="690332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0"/>
            <a:ext cx="4997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Century Gothic" panose="020B0502020202020204" pitchFamily="34" charset="0"/>
              </a:rPr>
              <a:t>Nové riešenie adjustácie </a:t>
            </a:r>
            <a:r>
              <a:rPr lang="sk-SK" dirty="0" err="1" smtClean="0">
                <a:latin typeface="Century Gothic" panose="020B0502020202020204" pitchFamily="34" charset="0"/>
              </a:rPr>
              <a:t>kazule</a:t>
            </a:r>
            <a:r>
              <a:rPr lang="sk-SK" dirty="0" smtClean="0">
                <a:latin typeface="Century Gothic" panose="020B0502020202020204" pitchFamily="34" charset="0"/>
              </a:rPr>
              <a:t> </a:t>
            </a:r>
            <a:endParaRPr lang="cs-CZ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RÁCA\NM_PRAHA\New folder (2)\IMG_8570.JPG"/>
          <p:cNvPicPr>
            <a:picLocks noChangeAspect="1" noChangeArrowheads="1"/>
          </p:cNvPicPr>
          <p:nvPr/>
        </p:nvPicPr>
        <p:blipFill>
          <a:blip r:embed="rId2" cstate="print"/>
          <a:srcRect l="21030" r="19405"/>
          <a:stretch>
            <a:fillRect/>
          </a:stretch>
        </p:blipFill>
        <p:spPr bwMode="auto">
          <a:xfrm>
            <a:off x="5502442" y="0"/>
            <a:ext cx="3641558" cy="4075735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19776" t="5614" r="21371" b="19064"/>
          <a:stretch>
            <a:fillRect/>
          </a:stretch>
        </p:blipFill>
        <p:spPr bwMode="auto">
          <a:xfrm>
            <a:off x="0" y="0"/>
            <a:ext cx="5662863" cy="407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RÁCA\NM_PRAHA\2014_LITURGICKÝ TEXTIL_BA\ADJUSTÁCIA FRAGMENTOV\cdi54-7-16.jpg"/>
          <p:cNvPicPr>
            <a:picLocks noChangeAspect="1" noChangeArrowheads="1"/>
          </p:cNvPicPr>
          <p:nvPr/>
        </p:nvPicPr>
        <p:blipFill rotWithShape="1">
          <a:blip r:embed="rId2"/>
          <a:srcRect l="4695" r="13133"/>
          <a:stretch/>
        </p:blipFill>
        <p:spPr bwMode="auto">
          <a:xfrm>
            <a:off x="-1" y="992777"/>
            <a:ext cx="2159240" cy="368372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2220686" y="4714770"/>
            <a:ext cx="356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latin typeface="Century Gothic" panose="020B0502020202020204" pitchFamily="34" charset="0"/>
              </a:rPr>
              <a:t>Fragment výšivky z oltárnej prikrývky alebo liturgického rúcha, ca. 1430</a:t>
            </a:r>
            <a:endParaRPr lang="cs-CZ" sz="1400" dirty="0">
              <a:latin typeface="Century Gothic" panose="020B0502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1" y="4714182"/>
            <a:ext cx="234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Century Gothic" panose="020B0502020202020204" pitchFamily="34" charset="0"/>
              </a:rPr>
              <a:t>Fragment </a:t>
            </a:r>
            <a:r>
              <a:rPr lang="cs-CZ" sz="1400" dirty="0" err="1">
                <a:latin typeface="Century Gothic" panose="020B0502020202020204" pitchFamily="34" charset="0"/>
              </a:rPr>
              <a:t>talianskeho</a:t>
            </a:r>
            <a:r>
              <a:rPr lang="cs-CZ" sz="1400" dirty="0">
                <a:latin typeface="Century Gothic" panose="020B0502020202020204" pitchFamily="34" charset="0"/>
              </a:rPr>
              <a:t> </a:t>
            </a:r>
            <a:r>
              <a:rPr lang="cs-CZ" sz="1400" dirty="0" err="1">
                <a:latin typeface="Century Gothic" panose="020B0502020202020204" pitchFamily="34" charset="0"/>
              </a:rPr>
              <a:t>zamatu</a:t>
            </a:r>
            <a:r>
              <a:rPr lang="cs-CZ" sz="1400" dirty="0">
                <a:latin typeface="Century Gothic" panose="020B0502020202020204" pitchFamily="34" charset="0"/>
              </a:rPr>
              <a:t>, druhá </a:t>
            </a:r>
            <a:r>
              <a:rPr lang="cs-CZ" sz="1400" dirty="0" smtClean="0">
                <a:latin typeface="Century Gothic" panose="020B0502020202020204" pitchFamily="34" charset="0"/>
              </a:rPr>
              <a:t>pol. </a:t>
            </a:r>
            <a:r>
              <a:rPr lang="cs-CZ" sz="1400" dirty="0">
                <a:latin typeface="Century Gothic" panose="020B0502020202020204" pitchFamily="34" charset="0"/>
              </a:rPr>
              <a:t>15. </a:t>
            </a:r>
            <a:r>
              <a:rPr lang="cs-CZ" sz="1400" dirty="0" smtClean="0">
                <a:latin typeface="Century Gothic" panose="020B0502020202020204" pitchFamily="34" charset="0"/>
              </a:rPr>
              <a:t>st.</a:t>
            </a:r>
            <a:endParaRPr lang="cs-CZ" sz="1400" dirty="0">
              <a:latin typeface="Century Gothic" panose="020B0502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-1" y="3521"/>
            <a:ext cx="914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latin typeface="Century Gothic" panose="020B0502020202020204" pitchFamily="34" charset="0"/>
              </a:rPr>
              <a:t>P</a:t>
            </a:r>
            <a:r>
              <a:rPr lang="sk-SK" dirty="0" smtClean="0">
                <a:latin typeface="Century Gothic" panose="020B0502020202020204" pitchFamily="34" charset="0"/>
              </a:rPr>
              <a:t>ríklady adjustácie fragmentu na tvarovanej podložke z iných </a:t>
            </a:r>
            <a:r>
              <a:rPr lang="sk-SK" dirty="0" err="1" smtClean="0">
                <a:latin typeface="Century Gothic" panose="020B0502020202020204" pitchFamily="34" charset="0"/>
              </a:rPr>
              <a:t>inštitúcíí</a:t>
            </a:r>
            <a:endParaRPr lang="cs-CZ" dirty="0">
              <a:latin typeface="Century Gothic" panose="020B0502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24" y="992777"/>
            <a:ext cx="3311120" cy="368372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1" name="TextovéPole 10"/>
          <p:cNvSpPr txBox="1"/>
          <p:nvPr/>
        </p:nvSpPr>
        <p:spPr>
          <a:xfrm>
            <a:off x="5826034" y="4710422"/>
            <a:ext cx="3317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latin typeface="Century Gothic" panose="020B0502020202020204" pitchFamily="34" charset="0"/>
              </a:rPr>
              <a:t>Kapucňa z pluviálu, koniec 15. storočia</a:t>
            </a:r>
            <a:endParaRPr lang="cs-CZ" sz="14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E:\2014_LITURGICKÝ TEXTIL_BA\ADJUSTÁCIA FRAGMENTOV\cdi47-101-63v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1737" y="992776"/>
            <a:ext cx="3562673" cy="368372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2" name="TextovéPole 6"/>
          <p:cNvSpPr txBox="1"/>
          <p:nvPr/>
        </p:nvSpPr>
        <p:spPr>
          <a:xfrm>
            <a:off x="0" y="60885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latin typeface="Century Gothic" panose="020B0502020202020204" pitchFamily="34" charset="0"/>
              </a:rPr>
              <a:t>Príklady adjustácie textilných fragmentov – Metropolitan Museum of Art, 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latin typeface="Century Gothic" panose="020B0502020202020204" pitchFamily="34" charset="0"/>
                <a:hlinkClick r:id="rId5"/>
              </a:rPr>
              <a:t>http://www.metmuseum.org/collection/the-collection-online/search/227752?=&amp;</a:t>
            </a:r>
            <a:r>
              <a:rPr lang="cs-CZ" sz="1000" dirty="0" smtClean="0">
                <a:latin typeface="Century Gothic" panose="020B0502020202020204" pitchFamily="34" charset="0"/>
                <a:hlinkClick r:id="rId5"/>
              </a:rPr>
              <a:t>imgNo=0&amp;tabName=object-information</a:t>
            </a:r>
            <a:endParaRPr lang="cs-CZ" sz="1000" dirty="0" smtClean="0"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latin typeface="Century Gothic" panose="020B0502020202020204" pitchFamily="34" charset="0"/>
                <a:hlinkClick r:id="rId6"/>
              </a:rPr>
              <a:t>http://</a:t>
            </a:r>
            <a:r>
              <a:rPr lang="cs-CZ" sz="1000" dirty="0" smtClean="0">
                <a:latin typeface="Century Gothic" panose="020B0502020202020204" pitchFamily="34" charset="0"/>
                <a:hlinkClick r:id="rId6"/>
              </a:rPr>
              <a:t>www.metmuseum.org/collection/the-collection-online/search/468239</a:t>
            </a:r>
            <a:r>
              <a:rPr lang="cs-CZ" sz="1000" dirty="0" smtClean="0">
                <a:latin typeface="Century Gothic" panose="020B0502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latin typeface="Century Gothic" panose="020B0502020202020204" pitchFamily="34" charset="0"/>
                <a:hlinkClick r:id="rId7"/>
              </a:rPr>
              <a:t>http://</a:t>
            </a:r>
            <a:r>
              <a:rPr lang="cs-CZ" sz="1000" dirty="0" smtClean="0">
                <a:latin typeface="Century Gothic" panose="020B0502020202020204" pitchFamily="34" charset="0"/>
                <a:hlinkClick r:id="rId7"/>
              </a:rPr>
              <a:t>www.metmuseum.org/collection/the-collection-online/search/468474?rpp=30&amp;pg=1&amp;ft=Ecclesiastical+Vestment&amp;pos=22</a:t>
            </a:r>
            <a:endParaRPr lang="cs-CZ" sz="1000" dirty="0" smtClean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:\PRÁCA\NM_PRAHA\2014_LITURGICKÝ TEXTIL_BA\ADJUSTÁCIA FRAGMENTOV\20141018_154143.jpg"/>
          <p:cNvPicPr>
            <a:picLocks noChangeAspect="1" noChangeArrowheads="1"/>
          </p:cNvPicPr>
          <p:nvPr/>
        </p:nvPicPr>
        <p:blipFill rotWithShape="1">
          <a:blip r:embed="rId2"/>
          <a:srcRect l="12773" r="12209" b="666"/>
          <a:stretch/>
        </p:blipFill>
        <p:spPr bwMode="auto">
          <a:xfrm>
            <a:off x="0" y="436116"/>
            <a:ext cx="3387144" cy="598016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Picture 8" descr="F:\PRÁCA\NM_PRAHA\2014_LITURGICKÝ TEXTIL_BA\ADJUSTÁCIA FRAGMENTOV\20141018_154131.jpg"/>
          <p:cNvPicPr>
            <a:picLocks noChangeAspect="1" noChangeArrowheads="1"/>
          </p:cNvPicPr>
          <p:nvPr/>
        </p:nvPicPr>
        <p:blipFill rotWithShape="1">
          <a:blip r:embed="rId3"/>
          <a:srcRect l="4076" r="15489" b="307"/>
          <a:stretch/>
        </p:blipFill>
        <p:spPr bwMode="auto">
          <a:xfrm>
            <a:off x="5527584" y="436117"/>
            <a:ext cx="3616416" cy="5976366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0" y="6558449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>
                <a:latin typeface="Century Gothic" panose="020B0502020202020204" pitchFamily="34" charset="0"/>
              </a:rPr>
              <a:t>Inštalácia</a:t>
            </a:r>
            <a:r>
              <a:rPr lang="cs-CZ" sz="1400" dirty="0">
                <a:latin typeface="Century Gothic" panose="020B0502020202020204" pitchFamily="34" charset="0"/>
              </a:rPr>
              <a:t> </a:t>
            </a:r>
            <a:r>
              <a:rPr lang="cs-CZ" sz="1400" dirty="0" err="1">
                <a:latin typeface="Century Gothic" panose="020B0502020202020204" pitchFamily="34" charset="0"/>
              </a:rPr>
              <a:t>fragmentov</a:t>
            </a:r>
            <a:r>
              <a:rPr lang="cs-CZ" sz="1400" dirty="0">
                <a:latin typeface="Century Gothic" panose="020B0502020202020204" pitchFamily="34" charset="0"/>
              </a:rPr>
              <a:t> </a:t>
            </a:r>
            <a:r>
              <a:rPr lang="cs-CZ" sz="1400" dirty="0" err="1">
                <a:latin typeface="Century Gothic" panose="020B0502020202020204" pitchFamily="34" charset="0"/>
              </a:rPr>
              <a:t>kazulí</a:t>
            </a:r>
            <a:r>
              <a:rPr lang="cs-CZ" sz="1400" dirty="0">
                <a:latin typeface="Century Gothic" panose="020B0502020202020204" pitchFamily="34" charset="0"/>
              </a:rPr>
              <a:t> v </a:t>
            </a:r>
            <a:r>
              <a:rPr lang="cs-CZ" sz="1400" dirty="0" err="1">
                <a:latin typeface="Century Gothic" panose="020B0502020202020204" pitchFamily="34" charset="0"/>
              </a:rPr>
              <a:t>stálej</a:t>
            </a:r>
            <a:r>
              <a:rPr lang="cs-CZ" sz="1400" dirty="0">
                <a:latin typeface="Century Gothic" panose="020B0502020202020204" pitchFamily="34" charset="0"/>
              </a:rPr>
              <a:t> </a:t>
            </a:r>
            <a:r>
              <a:rPr lang="cs-CZ" sz="1400" dirty="0" err="1">
                <a:latin typeface="Century Gothic" panose="020B0502020202020204" pitchFamily="34" charset="0"/>
              </a:rPr>
              <a:t>expozícii</a:t>
            </a:r>
            <a:r>
              <a:rPr lang="cs-CZ" sz="1400" dirty="0">
                <a:latin typeface="Century Gothic" panose="020B0502020202020204" pitchFamily="34" charset="0"/>
              </a:rPr>
              <a:t> UPM – Příběh vlákna, Praha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0" y="-190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latin typeface="Century Gothic" panose="020B0502020202020204" pitchFamily="34" charset="0"/>
              </a:rPr>
              <a:t>P</a:t>
            </a:r>
            <a:r>
              <a:rPr lang="sk-SK" dirty="0" smtClean="0">
                <a:latin typeface="Century Gothic" panose="020B0502020202020204" pitchFamily="34" charset="0"/>
              </a:rPr>
              <a:t>ríklady adjustácie fragmentu na tvarovanej podložke z iných </a:t>
            </a:r>
            <a:r>
              <a:rPr lang="sk-SK" dirty="0" err="1" smtClean="0">
                <a:latin typeface="Century Gothic" panose="020B0502020202020204" pitchFamily="34" charset="0"/>
              </a:rPr>
              <a:t>inštitúcíí</a:t>
            </a:r>
            <a:endParaRPr lang="cs-CZ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65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636333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latin typeface="Century Gothic" panose="020B0502020202020204" pitchFamily="34" charset="0"/>
              </a:rPr>
              <a:t>VÝHODY: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Century Gothic" panose="020B0502020202020204" pitchFamily="34" charset="0"/>
              </a:rPr>
              <a:t>viac možností inštalácie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Century Gothic" panose="020B0502020202020204" pitchFamily="34" charset="0"/>
              </a:rPr>
              <a:t>váha predmetu rozložená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Century Gothic" panose="020B0502020202020204" pitchFamily="34" charset="0"/>
              </a:rPr>
              <a:t>uľahčenie manipulácie, transportu</a:t>
            </a:r>
            <a:endParaRPr lang="sk-SK" sz="2400" dirty="0">
              <a:latin typeface="Century Gothic" panose="020B0502020202020204" pitchFamily="34" charset="0"/>
            </a:endParaRPr>
          </a:p>
          <a:p>
            <a:endParaRPr lang="sk-SK" sz="2400" dirty="0" smtClean="0">
              <a:latin typeface="Century Gothic" panose="020B0502020202020204" pitchFamily="34" charset="0"/>
            </a:endParaRPr>
          </a:p>
          <a:p>
            <a:r>
              <a:rPr lang="sk-SK" sz="2400" dirty="0" smtClean="0">
                <a:latin typeface="Century Gothic" panose="020B0502020202020204" pitchFamily="34" charset="0"/>
              </a:rPr>
              <a:t>MOŽNÁ KOMPLIKÁCIA / NEVÝHODA: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Century Gothic" panose="020B0502020202020204" pitchFamily="34" charset="0"/>
              </a:rPr>
              <a:t>nevyhnutnosť ďalšieho ochranného zabezpečenia pre predmet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Century Gothic" panose="020B0502020202020204" pitchFamily="34" charset="0"/>
              </a:rPr>
              <a:t>materiál na zhotovenie podložky → váha predmetu</a:t>
            </a:r>
          </a:p>
        </p:txBody>
      </p:sp>
    </p:spTree>
    <p:extLst>
      <p:ext uri="{BB962C8B-B14F-4D97-AF65-F5344CB8AC3E}">
        <p14:creationId xmlns:p14="http://schemas.microsoft.com/office/powerpoint/2010/main" val="367292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79" y="3966"/>
            <a:ext cx="9144000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latin typeface="Century Gothic" panose="020B0502020202020204" pitchFamily="34" charset="0"/>
              </a:rPr>
              <a:t>ĎALŠIE MOŽNOSTI ADJUSTÁCIE</a:t>
            </a:r>
          </a:p>
          <a:p>
            <a:pPr algn="ctr"/>
            <a:endParaRPr lang="sk-SK" sz="3200" b="1" dirty="0">
              <a:latin typeface="Century Gothic" panose="020B0502020202020204" pitchFamily="34" charset="0"/>
            </a:endParaRPr>
          </a:p>
          <a:p>
            <a:pPr algn="ctr"/>
            <a:endParaRPr lang="sk-SK" sz="3200" b="1" dirty="0" smtClean="0">
              <a:latin typeface="Century Gothic" panose="020B0502020202020204" pitchFamily="34" charset="0"/>
            </a:endParaRPr>
          </a:p>
          <a:p>
            <a:pPr algn="ctr"/>
            <a:endParaRPr lang="sk-SK" sz="3200" b="1" dirty="0">
              <a:latin typeface="Century Gothic" panose="020B0502020202020204" pitchFamily="34" charset="0"/>
            </a:endParaRPr>
          </a:p>
          <a:p>
            <a:pPr algn="ctr"/>
            <a:endParaRPr lang="sk-SK" sz="3200" b="1" dirty="0" smtClean="0">
              <a:latin typeface="Century Gothic" panose="020B0502020202020204" pitchFamily="34" charset="0"/>
            </a:endParaRPr>
          </a:p>
          <a:p>
            <a:pPr algn="ctr"/>
            <a:endParaRPr lang="sk-SK" sz="3200" b="1" dirty="0">
              <a:latin typeface="Century Gothic" panose="020B0502020202020204" pitchFamily="34" charset="0"/>
            </a:endParaRPr>
          </a:p>
          <a:p>
            <a:pPr algn="ctr"/>
            <a:endParaRPr lang="sk-SK" sz="3300" b="1" dirty="0" smtClean="0">
              <a:latin typeface="Century Gothic" panose="020B0502020202020204" pitchFamily="34" charset="0"/>
            </a:endParaRPr>
          </a:p>
          <a:p>
            <a:pPr algn="ctr"/>
            <a:endParaRPr lang="sk-SK" sz="3300" b="1" dirty="0">
              <a:latin typeface="Century Gothic" panose="020B0502020202020204" pitchFamily="34" charset="0"/>
            </a:endParaRPr>
          </a:p>
          <a:p>
            <a:pPr algn="ctr"/>
            <a:endParaRPr lang="sk-SK" sz="3300" b="1" dirty="0" smtClean="0">
              <a:latin typeface="Century Gothic" panose="020B0502020202020204" pitchFamily="34" charset="0"/>
            </a:endParaRPr>
          </a:p>
          <a:p>
            <a:pPr algn="ctr"/>
            <a:endParaRPr lang="sk-SK" sz="3300" b="1" dirty="0">
              <a:latin typeface="Century Gothic" panose="020B0502020202020204" pitchFamily="34" charset="0"/>
            </a:endParaRPr>
          </a:p>
          <a:p>
            <a:pPr algn="ctr"/>
            <a:endParaRPr lang="sk-SK" sz="3300" b="1" dirty="0" smtClean="0">
              <a:latin typeface="Century Gothic" panose="020B0502020202020204" pitchFamily="34" charset="0"/>
            </a:endParaRPr>
          </a:p>
          <a:p>
            <a:endParaRPr lang="sk-SK" sz="2000" dirty="0">
              <a:latin typeface="Century Gothic" panose="020B0502020202020204" pitchFamily="34" charset="0"/>
            </a:endParaRPr>
          </a:p>
          <a:p>
            <a:pPr>
              <a:buFont typeface="Arial" pitchFamily="34" charset="0"/>
              <a:buChar char="•"/>
            </a:pPr>
            <a:endParaRPr lang="sk-SK" sz="1600" dirty="0" smtClean="0">
              <a:latin typeface="Century Gothic" panose="020B0502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biLevel thresh="50000"/>
            <a:lum brigh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7" b="21627"/>
          <a:stretch/>
        </p:blipFill>
        <p:spPr>
          <a:xfrm>
            <a:off x="-12879" y="829931"/>
            <a:ext cx="9156879" cy="51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79" y="3966"/>
            <a:ext cx="9144000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latin typeface="Century Gothic" panose="020B0502020202020204" pitchFamily="34" charset="0"/>
              </a:rPr>
              <a:t>ADJUSTÁCIA V RÁME</a:t>
            </a:r>
          </a:p>
          <a:p>
            <a:pPr algn="ctr"/>
            <a:endParaRPr lang="sk-SK" sz="3200" b="1" dirty="0">
              <a:latin typeface="Century Gothic" panose="020B0502020202020204" pitchFamily="34" charset="0"/>
            </a:endParaRPr>
          </a:p>
          <a:p>
            <a:pPr algn="ctr"/>
            <a:endParaRPr lang="sk-SK" sz="3200" b="1" dirty="0" smtClean="0">
              <a:latin typeface="Century Gothic" panose="020B0502020202020204" pitchFamily="34" charset="0"/>
            </a:endParaRPr>
          </a:p>
          <a:p>
            <a:pPr algn="ctr"/>
            <a:endParaRPr lang="sk-SK" sz="3200" b="1" dirty="0">
              <a:latin typeface="Century Gothic" panose="020B0502020202020204" pitchFamily="34" charset="0"/>
            </a:endParaRPr>
          </a:p>
          <a:p>
            <a:pPr algn="ctr"/>
            <a:endParaRPr lang="sk-SK" sz="3200" b="1" dirty="0" smtClean="0">
              <a:latin typeface="Century Gothic" panose="020B0502020202020204" pitchFamily="34" charset="0"/>
            </a:endParaRPr>
          </a:p>
          <a:p>
            <a:pPr algn="ctr"/>
            <a:endParaRPr lang="sk-SK" sz="3200" b="1" dirty="0">
              <a:latin typeface="Century Gothic" panose="020B0502020202020204" pitchFamily="34" charset="0"/>
            </a:endParaRPr>
          </a:p>
          <a:p>
            <a:pPr algn="ctr"/>
            <a:endParaRPr lang="sk-SK" sz="3300" b="1" dirty="0" smtClean="0">
              <a:latin typeface="Century Gothic" panose="020B0502020202020204" pitchFamily="34" charset="0"/>
            </a:endParaRPr>
          </a:p>
          <a:p>
            <a:pPr algn="ctr"/>
            <a:endParaRPr lang="sk-SK" sz="3300" b="1" dirty="0">
              <a:latin typeface="Century Gothic" panose="020B0502020202020204" pitchFamily="34" charset="0"/>
            </a:endParaRPr>
          </a:p>
          <a:p>
            <a:pPr algn="ctr"/>
            <a:endParaRPr lang="sk-SK" sz="3300" b="1" dirty="0" smtClean="0">
              <a:latin typeface="Century Gothic" panose="020B0502020202020204" pitchFamily="34" charset="0"/>
            </a:endParaRPr>
          </a:p>
          <a:p>
            <a:pPr algn="ctr"/>
            <a:endParaRPr lang="sk-SK" sz="3300" b="1" dirty="0">
              <a:latin typeface="Century Gothic" panose="020B0502020202020204" pitchFamily="34" charset="0"/>
            </a:endParaRPr>
          </a:p>
          <a:p>
            <a:pPr algn="ctr"/>
            <a:endParaRPr lang="sk-SK" sz="3300" b="1" dirty="0" smtClean="0">
              <a:latin typeface="Century Gothic" panose="020B0502020202020204" pitchFamily="34" charset="0"/>
            </a:endParaRPr>
          </a:p>
          <a:p>
            <a:endParaRPr lang="sk-SK" sz="2000" dirty="0">
              <a:latin typeface="Century Gothic" panose="020B0502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sk-SK" sz="2000" dirty="0" smtClean="0">
                <a:latin typeface="Century Gothic" panose="020B0502020202020204" pitchFamily="34" charset="0"/>
              </a:rPr>
              <a:t>v prípade, že sa nevie pôvodný tvar textílie, z ktorej fragment pochádza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37424" r="20454" b="38880"/>
          <a:stretch/>
        </p:blipFill>
        <p:spPr>
          <a:xfrm>
            <a:off x="0" y="822431"/>
            <a:ext cx="9144000" cy="482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2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2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1D1C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r="4622" b="2222"/>
          <a:stretch/>
        </p:blipFill>
        <p:spPr>
          <a:xfrm>
            <a:off x="4186989" y="1842734"/>
            <a:ext cx="4957011" cy="4776096"/>
          </a:xfrm>
          <a:prstGeom prst="rect">
            <a:avLst/>
          </a:prstGeom>
        </p:spPr>
      </p:pic>
      <p:sp>
        <p:nvSpPr>
          <p:cNvPr id="5" name="TextovéPole 5"/>
          <p:cNvSpPr txBox="1"/>
          <p:nvPr/>
        </p:nvSpPr>
        <p:spPr>
          <a:xfrm>
            <a:off x="1" y="125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ADJUSTÁCIA FRAGMENTU v TVARE PÔVODNEJ SILUETY PREDMETU</a:t>
            </a:r>
          </a:p>
          <a:p>
            <a:pPr>
              <a:lnSpc>
                <a:spcPct val="150000"/>
              </a:lnSpc>
            </a:pPr>
            <a:endParaRPr lang="sk-SK" sz="1600" b="1" dirty="0" smtClean="0">
              <a:solidFill>
                <a:schemeClr val="bg1"/>
              </a:solidFill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r>
              <a:rPr lang="sk-SK" sz="16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Simplified Arabic Fixed" panose="02070309020205020404" pitchFamily="49" charset="-78"/>
              </a:rPr>
              <a:t>POHREBNÁ DALMATIKA Ladislava Pohrobka </a:t>
            </a:r>
            <a:r>
              <a:rPr lang="cs-CZ" sz="1600" b="1" dirty="0">
                <a:solidFill>
                  <a:schemeClr val="bg1"/>
                </a:solidFill>
                <a:latin typeface="Century Gothic" panose="020B0502020202020204" pitchFamily="34" charset="0"/>
                <a:cs typeface="Simplified Arabic Fixed" panose="02070309020205020404" pitchFamily="49" charset="-78"/>
              </a:rPr>
              <a:t>(†1457</a:t>
            </a:r>
            <a:r>
              <a:rPr lang="cs-CZ" sz="16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Simplified Arabic Fixed" panose="02070309020205020404" pitchFamily="49" charset="-78"/>
              </a:rPr>
              <a:t>)</a:t>
            </a:r>
            <a:endParaRPr lang="cs-CZ" sz="1600" b="1" dirty="0">
              <a:solidFill>
                <a:schemeClr val="bg1"/>
              </a:solidFill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r>
              <a:rPr lang="cs-CZ" sz="1600" dirty="0" err="1">
                <a:solidFill>
                  <a:schemeClr val="bg1"/>
                </a:solidFill>
                <a:latin typeface="Century Gothic" panose="020B0502020202020204" pitchFamily="34" charset="0"/>
                <a:cs typeface="Simplified Arabic Fixed" panose="02070309020205020404" pitchFamily="49" charset="-78"/>
              </a:rPr>
              <a:t>Datácia</a:t>
            </a:r>
            <a:r>
              <a:rPr lang="cs-CZ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Simplified Arabic Fixed" panose="02070309020205020404" pitchFamily="49" charset="-78"/>
              </a:rPr>
              <a:t>: </a:t>
            </a:r>
            <a:r>
              <a:rPr lang="cs-CZ" sz="16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Simplified Arabic Fixed" panose="02070309020205020404" pitchFamily="49" charset="-78"/>
              </a:rPr>
              <a:t>15. </a:t>
            </a:r>
            <a:r>
              <a:rPr lang="cs-CZ" sz="1600" b="1" dirty="0" err="1" smtClean="0">
                <a:solidFill>
                  <a:schemeClr val="bg1"/>
                </a:solidFill>
                <a:latin typeface="Century Gothic" panose="020B0502020202020204" pitchFamily="34" charset="0"/>
                <a:cs typeface="Simplified Arabic Fixed" panose="02070309020205020404" pitchFamily="49" charset="-78"/>
              </a:rPr>
              <a:t>storočie</a:t>
            </a:r>
            <a:endParaRPr lang="cs-CZ" sz="1600" b="1" dirty="0">
              <a:solidFill>
                <a:schemeClr val="bg1"/>
              </a:solidFill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r>
              <a:rPr lang="cs-CZ" sz="1600" dirty="0" err="1" smtClean="0">
                <a:solidFill>
                  <a:schemeClr val="bg1"/>
                </a:solidFill>
                <a:latin typeface="Century Gothic" panose="020B0502020202020204" pitchFamily="34" charset="0"/>
                <a:cs typeface="Simplified Arabic Fixed" panose="02070309020205020404" pitchFamily="49" charset="-78"/>
              </a:rPr>
              <a:t>Inventárne</a:t>
            </a:r>
            <a:r>
              <a:rPr lang="cs-CZ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Simplified Arabic Fixed" panose="02070309020205020404" pitchFamily="49" charset="-78"/>
              </a:rPr>
              <a:t> </a:t>
            </a:r>
            <a:r>
              <a:rPr lang="cs-CZ" sz="1600" dirty="0">
                <a:solidFill>
                  <a:schemeClr val="bg1"/>
                </a:solidFill>
                <a:latin typeface="Century Gothic" panose="020B0502020202020204" pitchFamily="34" charset="0"/>
                <a:cs typeface="Simplified Arabic Fixed" panose="02070309020205020404" pitchFamily="49" charset="-78"/>
              </a:rPr>
              <a:t>číslo: </a:t>
            </a:r>
            <a:r>
              <a:rPr lang="cs-CZ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Simplified Arabic Fixed" panose="02070309020205020404" pitchFamily="49" charset="-78"/>
              </a:rPr>
              <a:t>PHA 48</a:t>
            </a:r>
            <a:endParaRPr lang="cs-CZ" sz="1600" dirty="0">
              <a:solidFill>
                <a:schemeClr val="bg1"/>
              </a:solidFill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r>
              <a:rPr lang="sk-SK" sz="1600" dirty="0" smtClean="0">
                <a:solidFill>
                  <a:schemeClr val="bg1"/>
                </a:solidFill>
                <a:latin typeface="Century Gothic" panose="020B0502020202020204" pitchFamily="34" charset="0"/>
                <a:cs typeface="Simplified Arabic Fixed" panose="02070309020205020404" pitchFamily="49" charset="-78"/>
              </a:rPr>
              <a:t>Správa Pražského hradu</a:t>
            </a:r>
            <a:endParaRPr lang="cs-CZ" sz="1600" dirty="0" smtClean="0">
              <a:solidFill>
                <a:schemeClr val="bg1"/>
              </a:solidFill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</p:txBody>
      </p:sp>
      <p:pic>
        <p:nvPicPr>
          <p:cNvPr id="8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0" t="2567" r="3486" b="69191"/>
          <a:stretch/>
        </p:blipFill>
        <p:spPr>
          <a:xfrm>
            <a:off x="2" y="4235075"/>
            <a:ext cx="2534652" cy="2189019"/>
          </a:xfrm>
          <a:prstGeom prst="rect">
            <a:avLst/>
          </a:prstGeom>
        </p:spPr>
      </p:pic>
      <p:pic>
        <p:nvPicPr>
          <p:cNvPr id="9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2567" r="51399" b="69191"/>
          <a:stretch/>
        </p:blipFill>
        <p:spPr>
          <a:xfrm>
            <a:off x="2522387" y="4235115"/>
            <a:ext cx="2420259" cy="2197765"/>
          </a:xfrm>
          <a:prstGeom prst="rect">
            <a:avLst/>
          </a:prstGeom>
        </p:spPr>
      </p:pic>
      <p:sp>
        <p:nvSpPr>
          <p:cNvPr id="10" name="TextovéPole 8"/>
          <p:cNvSpPr txBox="1"/>
          <p:nvPr/>
        </p:nvSpPr>
        <p:spPr>
          <a:xfrm>
            <a:off x="0" y="6550223"/>
            <a:ext cx="5053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Dochovaná podšívka z </a:t>
            </a:r>
            <a:r>
              <a:rPr lang="sk-SK" sz="1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dalmatiky</a:t>
            </a:r>
            <a:endParaRPr lang="cs-CZ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24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4_LITURGICKÝ TEXTIL_BA\mitra p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85247"/>
            <a:ext cx="5794612" cy="387275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099" name="Picture 3" descr="E:\2014_LITURGICKÝ TEXTIL_BA\mit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792" y="0"/>
            <a:ext cx="3301209" cy="685800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5" name="TextovéPole 5"/>
          <p:cNvSpPr txBox="1"/>
          <p:nvPr/>
        </p:nvSpPr>
        <p:spPr>
          <a:xfrm>
            <a:off x="1" y="1250"/>
            <a:ext cx="9144000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400" b="1" dirty="0" smtClean="0">
                <a:latin typeface="Century Gothic" panose="020B0502020202020204" pitchFamily="34" charset="0"/>
              </a:rPr>
              <a:t>ADJUSTÁCIA FRAGMENTU </a:t>
            </a:r>
          </a:p>
          <a:p>
            <a:pPr>
              <a:lnSpc>
                <a:spcPct val="150000"/>
              </a:lnSpc>
            </a:pPr>
            <a:r>
              <a:rPr lang="sk-SK" sz="2400" b="1" dirty="0" smtClean="0">
                <a:latin typeface="Century Gothic" panose="020B0502020202020204" pitchFamily="34" charset="0"/>
              </a:rPr>
              <a:t>v 3D alebo 2D FORME?</a:t>
            </a:r>
          </a:p>
          <a:p>
            <a:pPr>
              <a:lnSpc>
                <a:spcPct val="150000"/>
              </a:lnSpc>
            </a:pPr>
            <a:endParaRPr lang="sk-SK" sz="1600" b="1" dirty="0" smtClean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r>
              <a:rPr lang="sk-SK" sz="1600" b="1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POHREBNÁ MITRA, biskup Amadeus de Lausanne </a:t>
            </a:r>
            <a:r>
              <a:rPr lang="cs-CZ" sz="1600" b="1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(†1159)</a:t>
            </a:r>
            <a:endParaRPr lang="cs-CZ" sz="1600" b="1" dirty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r>
              <a:rPr lang="sk-SK" sz="16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Katedrála v Lausanne / </a:t>
            </a:r>
            <a:r>
              <a:rPr lang="sk-SK" sz="160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Abbeg</a:t>
            </a:r>
            <a:r>
              <a:rPr lang="sk-SK" sz="16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 </a:t>
            </a:r>
            <a:r>
              <a:rPr lang="sk-SK" sz="160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Stiftung</a:t>
            </a:r>
            <a:endParaRPr lang="sk-SK" sz="1600" dirty="0" smtClean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05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FLURY_LEMBERG, M.: Textile </a:t>
            </a:r>
            <a:r>
              <a:rPr lang="sk-SK" sz="105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Conservation</a:t>
            </a:r>
            <a:r>
              <a:rPr lang="sk-SK" sz="105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 and </a:t>
            </a:r>
            <a:r>
              <a:rPr lang="sk-SK" sz="105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Research</a:t>
            </a:r>
            <a:r>
              <a:rPr lang="sk-SK" sz="105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. </a:t>
            </a:r>
            <a:r>
              <a:rPr lang="sk-SK" sz="105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Abegg</a:t>
            </a:r>
            <a:r>
              <a:rPr lang="sk-SK" sz="1050" dirty="0" err="1">
                <a:latin typeface="Century Gothic" panose="020B0502020202020204" pitchFamily="34" charset="0"/>
                <a:cs typeface="Simplified Arabic Fixed" panose="02070309020205020404" pitchFamily="49" charset="-78"/>
              </a:rPr>
              <a:t>-</a:t>
            </a:r>
            <a:r>
              <a:rPr lang="sk-SK" sz="105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Stiftung</a:t>
            </a:r>
            <a:r>
              <a:rPr lang="sk-SK" sz="105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, 1988. </a:t>
            </a:r>
            <a:endParaRPr lang="cs-CZ" sz="1050" dirty="0" smtClean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2014_LITURGICKÝ TEXTIL_BA\ADJUSTÁCIA FRAGMENTOV\10-5279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0035" y="206064"/>
            <a:ext cx="4113966" cy="665193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58341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k-SK" b="1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HODVÁBNA PONTIFIKÁLNA RUKAVICA</a:t>
            </a:r>
            <a:endParaRPr lang="cs-CZ" dirty="0" smtClean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r>
              <a:rPr lang="cs-CZ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14. Storočie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Musée de Cluny, Musée national </a:t>
            </a:r>
            <a:r>
              <a:rPr lang="cs-CZ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du</a:t>
            </a:r>
            <a:r>
              <a:rPr lang="cs-CZ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 </a:t>
            </a:r>
            <a:r>
              <a:rPr lang="cs-CZ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Moyen</a:t>
            </a:r>
            <a:r>
              <a:rPr lang="cs-CZ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-Age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000" dirty="0">
                <a:latin typeface="Century Gothic" panose="020B0502020202020204" pitchFamily="34" charset="0"/>
                <a:cs typeface="Simplified Arabic Fixed" panose="02070309020205020404" pitchFamily="49" charset="-78"/>
                <a:hlinkClick r:id="rId3"/>
              </a:rPr>
              <a:t>http://</a:t>
            </a:r>
            <a:r>
              <a:rPr lang="cs-CZ" sz="1000" dirty="0" smtClean="0">
                <a:latin typeface="Century Gothic" panose="020B0502020202020204" pitchFamily="34" charset="0"/>
                <a:cs typeface="Simplified Arabic Fixed" panose="02070309020205020404" pitchFamily="49" charset="-78"/>
                <a:hlinkClick r:id="rId3"/>
              </a:rPr>
              <a:t>les8petites8mains.blogspot.cz/2010/11/histoire-du-tricot-du-xive-au-debut-du.html</a:t>
            </a:r>
            <a:r>
              <a:rPr lang="cs-CZ" sz="10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19612" r="9469" b="-2030"/>
          <a:stretch/>
        </p:blipFill>
        <p:spPr>
          <a:xfrm>
            <a:off x="-1" y="18321"/>
            <a:ext cx="4848754" cy="3137003"/>
          </a:xfrm>
          <a:prstGeom prst="rect">
            <a:avLst/>
          </a:prstGeom>
        </p:spPr>
      </p:pic>
      <p:sp>
        <p:nvSpPr>
          <p:cNvPr id="5" name="TextovéPole 3"/>
          <p:cNvSpPr txBox="1"/>
          <p:nvPr/>
        </p:nvSpPr>
        <p:spPr>
          <a:xfrm>
            <a:off x="4844716" y="0"/>
            <a:ext cx="429928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400" b="1" dirty="0" smtClean="0">
                <a:latin typeface="Century Gothic" panose="020B0502020202020204" pitchFamily="34" charset="0"/>
              </a:rPr>
              <a:t>MOŽNOST ADJUSTÁCIE FRAGMENTU PRE ŠTUDIJNÉ ÚČELY</a:t>
            </a:r>
          </a:p>
          <a:p>
            <a:pPr>
              <a:lnSpc>
                <a:spcPct val="150000"/>
              </a:lnSpc>
            </a:pPr>
            <a:endParaRPr lang="cs-CZ" sz="2400" b="1" dirty="0" smtClean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endParaRPr lang="cs-CZ" sz="1600" b="1" dirty="0" smtClean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endParaRPr lang="cs-CZ" sz="1600" b="1" dirty="0" smtClean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r>
              <a:rPr lang="cs-CZ" sz="1600" b="1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FRAGMENT USNE pravdepodobne z koženej kazule</a:t>
            </a:r>
            <a:endParaRPr lang="cs-CZ" sz="1600" b="1" dirty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r>
              <a:rPr lang="cs-CZ" sz="16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Inventárne číslo: H2-3468</a:t>
            </a:r>
          </a:p>
          <a:p>
            <a:pPr>
              <a:lnSpc>
                <a:spcPct val="150000"/>
              </a:lnSpc>
            </a:pPr>
            <a:r>
              <a:rPr lang="cs-CZ" sz="16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Národní </a:t>
            </a:r>
            <a:r>
              <a:rPr lang="cs-CZ" sz="16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muzeum, </a:t>
            </a:r>
            <a:r>
              <a:rPr lang="cs-CZ" sz="16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Praha</a:t>
            </a:r>
            <a:endParaRPr lang="sk-SK" sz="16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sk-SK" sz="16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sk-SK" sz="16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sk-SK" sz="16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sk-SK" sz="16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k-SK" sz="1600" dirty="0" smtClean="0">
                <a:latin typeface="Century Gothic" panose="020B0502020202020204" pitchFamily="34" charset="0"/>
              </a:rPr>
              <a:t>Pôvodné a nové riešenie adjustácie pre študijné účely a uskladnenie</a:t>
            </a:r>
            <a:endParaRPr lang="cs-CZ" sz="1600" dirty="0" smtClean="0">
              <a:latin typeface="Century Gothic" panose="020B0502020202020204" pitchFamily="34" charset="0"/>
            </a:endParaRPr>
          </a:p>
        </p:txBody>
      </p:sp>
      <p:pic>
        <p:nvPicPr>
          <p:cNvPr id="3074" name="Picture 2" descr="H:\2015_ADJUSTÁCIA FRAGENTOV\P4090198.JPG"/>
          <p:cNvPicPr>
            <a:picLocks noChangeAspect="1" noChangeArrowheads="1"/>
          </p:cNvPicPr>
          <p:nvPr/>
        </p:nvPicPr>
        <p:blipFill>
          <a:blip r:embed="rId3" cstate="print"/>
          <a:srcRect r="4073"/>
          <a:stretch>
            <a:fillRect/>
          </a:stretch>
        </p:blipFill>
        <p:spPr bwMode="auto">
          <a:xfrm>
            <a:off x="0" y="3087975"/>
            <a:ext cx="4821948" cy="3770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5620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PRÁCA\NM_PRAHA\2014_LITURGICKÝ TEXTIL_BA\unnamed.jpg"/>
          <p:cNvPicPr>
            <a:picLocks noChangeAspect="1" noChangeArrowheads="1"/>
          </p:cNvPicPr>
          <p:nvPr/>
        </p:nvPicPr>
        <p:blipFill rotWithShape="1">
          <a:blip r:embed="rId2"/>
          <a:srcRect l="4301" t="8061" r="3798" b="5657"/>
          <a:stretch/>
        </p:blipFill>
        <p:spPr bwMode="auto">
          <a:xfrm rot="16200000">
            <a:off x="-356366" y="2274267"/>
            <a:ext cx="3229732" cy="2517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129" name="Picture 9" descr="F:\PRÁCA\NM_PRAHA\2014_LITURGICKÝ TEXTIL_BA\Textile_possibly Egyptian_6-7 c._tapestry weave in polychrome wool + undyed linen on plain weave undyed linen_Louv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523" y="1917902"/>
            <a:ext cx="2350972" cy="322713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Century Gothic" panose="020B0502020202020204" pitchFamily="34" charset="0"/>
              </a:rPr>
              <a:t>PRÍKLADY K VÝBERU VHODNÉHO ODTIEŇA PODKLADOVÉHO MATERIÁLU POD FRAGMENT</a:t>
            </a:r>
            <a:endParaRPr lang="cs-CZ" sz="2400" b="1" dirty="0">
              <a:latin typeface="Century Gothic" panose="020B0502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48" y="1932065"/>
            <a:ext cx="1940630" cy="321160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5149274"/>
            <a:ext cx="258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entury Gothic" pitchFamily="34" charset="0"/>
              </a:rPr>
              <a:t>Benaki</a:t>
            </a:r>
            <a:r>
              <a:rPr lang="en-US" dirty="0" smtClean="0">
                <a:latin typeface="Century Gothic" pitchFamily="34" charset="0"/>
              </a:rPr>
              <a:t> Museum, Athens</a:t>
            </a:r>
            <a:endParaRPr lang="sk-SK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2870" y="5167203"/>
            <a:ext cx="237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Century Gothic" pitchFamily="34" charset="0"/>
              </a:rPr>
              <a:t>MET, NY</a:t>
            </a:r>
            <a:endParaRPr lang="sk-SK" dirty="0">
              <a:latin typeface="Century Gothic" pitchFamily="34" charset="0"/>
            </a:endParaRPr>
          </a:p>
        </p:txBody>
      </p:sp>
      <p:pic>
        <p:nvPicPr>
          <p:cNvPr id="2051" name="Picture 3" descr="E:\2014_LITURGICKÝ TEXTIL_BA\ADJUSTÁCIA FRAGMENTOV\DP2300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5005" y="1939348"/>
            <a:ext cx="2108995" cy="319141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028329" y="5144791"/>
            <a:ext cx="211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Century Gothic" pitchFamily="34" charset="0"/>
              </a:rPr>
              <a:t>MET, NY</a:t>
            </a:r>
            <a:endParaRPr lang="sk-SK" dirty="0"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38164" y="5158239"/>
            <a:ext cx="1954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Century Gothic" pitchFamily="34" charset="0"/>
              </a:rPr>
              <a:t>MET, NY</a:t>
            </a:r>
            <a:endParaRPr lang="sk-SK" dirty="0">
              <a:latin typeface="Century Gothic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-1" y="599622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6"/>
              </a:rPr>
              <a:t>https://</a:t>
            </a:r>
            <a:r>
              <a:rPr lang="cs-CZ" sz="1000" dirty="0" smtClean="0">
                <a:hlinkClick r:id="rId6"/>
              </a:rPr>
              <a:t>www.google.com/culturalinstitute/asset-viewer/fragment-of-a-shawl/LgFJjbgh_fSmTA?projectId=art-project</a:t>
            </a:r>
            <a:endParaRPr lang="cs-CZ" sz="1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7"/>
              </a:rPr>
              <a:t>http://www.metmuseum.org/exhibitions/view?exhibitionId={60853040-ae7e-4162-8fa7-525505d6b633}&amp;oid=479071&amp;ft=*&amp;</a:t>
            </a:r>
            <a:r>
              <a:rPr lang="cs-CZ" sz="1000" dirty="0" smtClean="0">
                <a:hlinkClick r:id="rId7"/>
              </a:rPr>
              <a:t>fe=1</a:t>
            </a:r>
            <a:endParaRPr lang="cs-CZ" sz="1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8"/>
              </a:rPr>
              <a:t>http://www.metmuseum.org/collection/the-collection-online/search/450719?rpp=20&amp;pg=1&amp;rndkey=20120307&amp;ft=*&amp;when=A.D.+</a:t>
            </a:r>
            <a:r>
              <a:rPr lang="cs-CZ" sz="1000" dirty="0" smtClean="0">
                <a:hlinkClick r:id="rId8"/>
              </a:rPr>
              <a:t>1000-1400&amp;where=Europe&amp;what=Textiles&amp;pos=13</a:t>
            </a:r>
            <a:endParaRPr lang="cs-CZ" sz="1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9"/>
              </a:rPr>
              <a:t>http://</a:t>
            </a:r>
            <a:r>
              <a:rPr lang="cs-CZ" sz="1000" dirty="0" smtClean="0">
                <a:hlinkClick r:id="rId9"/>
              </a:rPr>
              <a:t>www.metmuseum.org/collection/the-collection-online/search/450735</a:t>
            </a:r>
            <a:r>
              <a:rPr lang="cs-CZ" sz="10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576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>
                <a:latin typeface="Century Gothic" panose="020B0502020202020204" pitchFamily="34" charset="0"/>
                <a:cs typeface="Arabic Typesetting" panose="03020402040406030203" pitchFamily="66" charset="-78"/>
              </a:rPr>
              <a:t>ĎAKUJEM </a:t>
            </a:r>
            <a:r>
              <a:rPr lang="sk-SK" sz="2800" dirty="0">
                <a:latin typeface="Century Gothic" panose="020B0502020202020204" pitchFamily="34" charset="0"/>
                <a:cs typeface="Arabic Typesetting" panose="03020402040406030203" pitchFamily="66" charset="-78"/>
              </a:rPr>
              <a:t>ZA POZORNOSŤ</a:t>
            </a:r>
            <a:r>
              <a:rPr lang="sk-SK" sz="2800" dirty="0" smtClean="0">
                <a:latin typeface="Century Gothic" panose="020B0502020202020204" pitchFamily="34" charset="0"/>
                <a:cs typeface="Arabic Typesetting" panose="03020402040406030203" pitchFamily="66" charset="-78"/>
              </a:rPr>
              <a:t>. </a:t>
            </a:r>
            <a:endParaRPr lang="sk-SK" sz="2800" dirty="0">
              <a:latin typeface="Century Gothic" panose="020B05020202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336406" y="6313408"/>
            <a:ext cx="280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latin typeface="Century Gothic" panose="020B0502020202020204" pitchFamily="34" charset="0"/>
                <a:cs typeface="Arabic Typesetting" panose="03020402040406030203" pitchFamily="66" charset="-78"/>
              </a:rPr>
              <a:t>Kontaktné</a:t>
            </a:r>
            <a:r>
              <a:rPr lang="cs-CZ" sz="1400" dirty="0" smtClean="0">
                <a:latin typeface="Century Gothic" panose="020B0502020202020204" pitchFamily="34" charset="0"/>
                <a:cs typeface="Arabic Typesetting" panose="03020402040406030203" pitchFamily="66" charset="-78"/>
              </a:rPr>
              <a:t> údaje: </a:t>
            </a:r>
          </a:p>
          <a:p>
            <a:r>
              <a:rPr lang="cs-CZ" sz="1400" dirty="0" smtClean="0">
                <a:latin typeface="Century Gothic" panose="020B0502020202020204" pitchFamily="34" charset="0"/>
                <a:cs typeface="Arabic Typesetting" panose="03020402040406030203" pitchFamily="66" charset="-78"/>
                <a:hlinkClick r:id="rId2"/>
              </a:rPr>
              <a:t>dana_fagova@nm.cz</a:t>
            </a:r>
            <a:endParaRPr lang="cs-CZ" sz="1400" dirty="0" smtClean="0">
              <a:latin typeface="Century Gothic" panose="020B05020202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5451633"/>
            <a:ext cx="35333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latin typeface="Century Gothic" panose="020B0502020202020204" pitchFamily="34" charset="0"/>
              </a:rPr>
              <a:t>Autori</a:t>
            </a:r>
            <a:r>
              <a:rPr lang="cs-CZ" sz="1400" dirty="0" smtClean="0">
                <a:latin typeface="Century Gothic" panose="020B0502020202020204" pitchFamily="34" charset="0"/>
              </a:rPr>
              <a:t> fotografií: </a:t>
            </a:r>
          </a:p>
          <a:p>
            <a:r>
              <a:rPr lang="cs-CZ" sz="1400" dirty="0" smtClean="0">
                <a:latin typeface="Century Gothic" panose="020B0502020202020204" pitchFamily="34" charset="0"/>
              </a:rPr>
              <a:t>Dana Fagová, </a:t>
            </a:r>
            <a:r>
              <a:rPr lang="cs-CZ" sz="1400" dirty="0">
                <a:latin typeface="Century Gothic" panose="020B0502020202020204" pitchFamily="34" charset="0"/>
              </a:rPr>
              <a:t>Národní muzeum</a:t>
            </a:r>
          </a:p>
          <a:p>
            <a:r>
              <a:rPr lang="cs-CZ" sz="1400" dirty="0">
                <a:latin typeface="Century Gothic" panose="020B0502020202020204" pitchFamily="34" charset="0"/>
              </a:rPr>
              <a:t>Romana Kozáková, Národní muzeum</a:t>
            </a:r>
          </a:p>
          <a:p>
            <a:r>
              <a:rPr lang="cs-CZ" sz="1400" dirty="0">
                <a:latin typeface="Century Gothic" panose="020B0502020202020204" pitchFamily="34" charset="0"/>
              </a:rPr>
              <a:t>Alžběta </a:t>
            </a:r>
            <a:r>
              <a:rPr lang="cs-CZ" sz="1400" dirty="0" err="1">
                <a:latin typeface="Century Gothic" panose="020B0502020202020204" pitchFamily="34" charset="0"/>
              </a:rPr>
              <a:t>Kumstátová</a:t>
            </a:r>
            <a:r>
              <a:rPr lang="cs-CZ" sz="1400" dirty="0">
                <a:latin typeface="Century Gothic" panose="020B0502020202020204" pitchFamily="34" charset="0"/>
              </a:rPr>
              <a:t>, Národní muzeum</a:t>
            </a:r>
          </a:p>
          <a:p>
            <a:r>
              <a:rPr lang="cs-CZ" sz="1400" dirty="0" smtClean="0">
                <a:latin typeface="Century Gothic" panose="020B0502020202020204" pitchFamily="34" charset="0"/>
              </a:rPr>
              <a:t>Veronika Šulcová, </a:t>
            </a:r>
            <a:r>
              <a:rPr lang="cs-CZ" sz="1400" dirty="0">
                <a:latin typeface="Century Gothic" panose="020B0502020202020204" pitchFamily="34" charset="0"/>
              </a:rPr>
              <a:t>Národní muzeum</a:t>
            </a:r>
          </a:p>
          <a:p>
            <a:r>
              <a:rPr lang="cs-CZ" sz="1400" dirty="0" err="1" smtClean="0">
                <a:latin typeface="Century Gothic" panose="020B0502020202020204" pitchFamily="34" charset="0"/>
              </a:rPr>
              <a:t>Oľga</a:t>
            </a:r>
            <a:r>
              <a:rPr lang="cs-CZ" sz="1400" dirty="0" smtClean="0">
                <a:latin typeface="Century Gothic" panose="020B0502020202020204" pitchFamily="34" charset="0"/>
              </a:rPr>
              <a:t> Tlapáková, </a:t>
            </a:r>
            <a:r>
              <a:rPr lang="cs-CZ" sz="1400" dirty="0">
                <a:latin typeface="Century Gothic" panose="020B0502020202020204" pitchFamily="34" charset="0"/>
              </a:rPr>
              <a:t>Národní </a:t>
            </a:r>
            <a:r>
              <a:rPr lang="cs-CZ" sz="1400" dirty="0" smtClean="0">
                <a:latin typeface="Century Gothic" panose="020B0502020202020204" pitchFamily="34" charset="0"/>
              </a:rPr>
              <a:t>muzeum</a:t>
            </a:r>
            <a:endParaRPr lang="cs-CZ" sz="14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0"/>
            <a:ext cx="9144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KRÍŽ Z KAZULE</a:t>
            </a:r>
            <a:endParaRPr lang="cs-CZ" sz="2800" b="1" dirty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r>
              <a:rPr lang="cs-CZ" sz="1600" dirty="0" err="1">
                <a:latin typeface="Century Gothic" panose="020B0502020202020204" pitchFamily="34" charset="0"/>
                <a:cs typeface="Simplified Arabic Fixed" panose="02070309020205020404" pitchFamily="49" charset="-78"/>
              </a:rPr>
              <a:t>Datácia</a:t>
            </a:r>
            <a:r>
              <a:rPr lang="cs-CZ" sz="16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: </a:t>
            </a:r>
            <a:r>
              <a:rPr lang="cs-CZ" sz="2000" b="1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1616</a:t>
            </a:r>
            <a:endParaRPr lang="cs-CZ" sz="2000" b="1" dirty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r>
              <a:rPr lang="cs-CZ" sz="160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Inventárne</a:t>
            </a:r>
            <a:r>
              <a:rPr lang="cs-CZ" sz="16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 </a:t>
            </a:r>
            <a:r>
              <a:rPr lang="cs-CZ" sz="16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číslo: </a:t>
            </a:r>
            <a:r>
              <a:rPr lang="cs-CZ" sz="16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H2-5890</a:t>
            </a:r>
            <a:endParaRPr lang="cs-CZ" sz="1600" dirty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r>
              <a:rPr lang="cs-CZ" sz="16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Národní muzeum, </a:t>
            </a:r>
            <a:r>
              <a:rPr lang="cs-CZ" sz="16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Praha</a:t>
            </a:r>
          </a:p>
          <a:p>
            <a:pPr>
              <a:lnSpc>
                <a:spcPct val="150000"/>
              </a:lnSpc>
            </a:pPr>
            <a:endParaRPr lang="sk-SK" sz="1600" dirty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v</a:t>
            </a: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ýška fragmentu: 100 cm, </a:t>
            </a:r>
            <a:r>
              <a:rPr lang="cs-CZ" sz="140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šírka</a:t>
            </a: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 fragmentu: 54 </a:t>
            </a:r>
            <a:r>
              <a:rPr lang="cs-CZ" sz="14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cm</a:t>
            </a:r>
          </a:p>
          <a:p>
            <a:pPr marL="257168" indent="-25716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výšivka farebným hodvábom a zlatou priadzou, vsadené granáty</a:t>
            </a:r>
            <a:endParaRPr lang="cs-CZ" sz="1400" dirty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 marL="257168" indent="-25716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výjav Ukrižovania Krista</a:t>
            </a:r>
          </a:p>
          <a:p>
            <a:pPr marL="257168" indent="-25716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v spodnej časti kríža vyšitý letopočet „1616“</a:t>
            </a:r>
            <a:endParaRPr lang="cs-CZ" sz="1400" dirty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4" b="980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019" y="300546"/>
            <a:ext cx="1979122" cy="29995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r="17216" b="8547"/>
          <a:stretch/>
        </p:blipFill>
        <p:spPr>
          <a:xfrm>
            <a:off x="5937161" y="3600666"/>
            <a:ext cx="3206839" cy="325733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r="15072"/>
          <a:stretch/>
        </p:blipFill>
        <p:spPr>
          <a:xfrm>
            <a:off x="2983263" y="3600987"/>
            <a:ext cx="2886259" cy="325701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3" b="5500"/>
          <a:stretch/>
        </p:blipFill>
        <p:spPr>
          <a:xfrm>
            <a:off x="0" y="3606084"/>
            <a:ext cx="2897747" cy="325191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764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9" t="2037" r="12525" b="1296"/>
          <a:stretch/>
        </p:blipFill>
        <p:spPr>
          <a:xfrm>
            <a:off x="309585" y="84878"/>
            <a:ext cx="3533462" cy="618948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" b="29539"/>
          <a:stretch/>
        </p:blipFill>
        <p:spPr>
          <a:xfrm>
            <a:off x="4147631" y="0"/>
            <a:ext cx="4996369" cy="266498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1" b="9864"/>
          <a:stretch/>
        </p:blipFill>
        <p:spPr>
          <a:xfrm>
            <a:off x="4147631" y="2709573"/>
            <a:ext cx="4996369" cy="356479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0" y="649095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Century Gothic" panose="020B0502020202020204" pitchFamily="34" charset="0"/>
              </a:rPr>
              <a:t>Pôvodné riešenie adjustácie kríža pre výstavné účely a uskladnenie</a:t>
            </a:r>
            <a:endParaRPr lang="cs-CZ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99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8017786" y="5011280"/>
            <a:ext cx="559319" cy="989471"/>
          </a:xfrm>
          <a:custGeom>
            <a:avLst/>
            <a:gdLst>
              <a:gd name="connsiteX0" fmla="*/ 0 w 874426"/>
              <a:gd name="connsiteY0" fmla="*/ 0 h 1049311"/>
              <a:gd name="connsiteX1" fmla="*/ 874426 w 874426"/>
              <a:gd name="connsiteY1" fmla="*/ 0 h 1049311"/>
              <a:gd name="connsiteX2" fmla="*/ 874426 w 874426"/>
              <a:gd name="connsiteY2" fmla="*/ 1049311 h 1049311"/>
              <a:gd name="connsiteX3" fmla="*/ 0 w 874426"/>
              <a:gd name="connsiteY3" fmla="*/ 1049311 h 1049311"/>
              <a:gd name="connsiteX4" fmla="*/ 0 w 874426"/>
              <a:gd name="connsiteY4" fmla="*/ 0 h 1049311"/>
              <a:gd name="connsiteX0" fmla="*/ 112426 w 986852"/>
              <a:gd name="connsiteY0" fmla="*/ 0 h 1049311"/>
              <a:gd name="connsiteX1" fmla="*/ 986852 w 986852"/>
              <a:gd name="connsiteY1" fmla="*/ 0 h 1049311"/>
              <a:gd name="connsiteX2" fmla="*/ 986852 w 986852"/>
              <a:gd name="connsiteY2" fmla="*/ 1049311 h 1049311"/>
              <a:gd name="connsiteX3" fmla="*/ 0 w 986852"/>
              <a:gd name="connsiteY3" fmla="*/ 1049311 h 1049311"/>
              <a:gd name="connsiteX4" fmla="*/ 112426 w 986852"/>
              <a:gd name="connsiteY4" fmla="*/ 0 h 1049311"/>
              <a:gd name="connsiteX0" fmla="*/ 112426 w 986852"/>
              <a:gd name="connsiteY0" fmla="*/ 0 h 1049311"/>
              <a:gd name="connsiteX1" fmla="*/ 986852 w 986852"/>
              <a:gd name="connsiteY1" fmla="*/ 0 h 1049311"/>
              <a:gd name="connsiteX2" fmla="*/ 986852 w 986852"/>
              <a:gd name="connsiteY2" fmla="*/ 1049311 h 1049311"/>
              <a:gd name="connsiteX3" fmla="*/ 0 w 986852"/>
              <a:gd name="connsiteY3" fmla="*/ 1049311 h 1049311"/>
              <a:gd name="connsiteX4" fmla="*/ 112426 w 986852"/>
              <a:gd name="connsiteY4" fmla="*/ 0 h 1049311"/>
              <a:gd name="connsiteX0" fmla="*/ 112426 w 986852"/>
              <a:gd name="connsiteY0" fmla="*/ 0 h 1049311"/>
              <a:gd name="connsiteX1" fmla="*/ 986852 w 986852"/>
              <a:gd name="connsiteY1" fmla="*/ 0 h 1049311"/>
              <a:gd name="connsiteX2" fmla="*/ 986852 w 986852"/>
              <a:gd name="connsiteY2" fmla="*/ 1049311 h 1049311"/>
              <a:gd name="connsiteX3" fmla="*/ 0 w 986852"/>
              <a:gd name="connsiteY3" fmla="*/ 1049311 h 1049311"/>
              <a:gd name="connsiteX4" fmla="*/ 112426 w 986852"/>
              <a:gd name="connsiteY4" fmla="*/ 0 h 1049311"/>
              <a:gd name="connsiteX0" fmla="*/ 206024 w 1080450"/>
              <a:gd name="connsiteY0" fmla="*/ 0 h 1049311"/>
              <a:gd name="connsiteX1" fmla="*/ 1080450 w 1080450"/>
              <a:gd name="connsiteY1" fmla="*/ 0 h 1049311"/>
              <a:gd name="connsiteX2" fmla="*/ 1080450 w 1080450"/>
              <a:gd name="connsiteY2" fmla="*/ 1049311 h 1049311"/>
              <a:gd name="connsiteX3" fmla="*/ 0 w 1080450"/>
              <a:gd name="connsiteY3" fmla="*/ 1049311 h 1049311"/>
              <a:gd name="connsiteX4" fmla="*/ 206024 w 1080450"/>
              <a:gd name="connsiteY4" fmla="*/ 0 h 1049311"/>
              <a:gd name="connsiteX0" fmla="*/ 206024 w 1080450"/>
              <a:gd name="connsiteY0" fmla="*/ 0 h 1049311"/>
              <a:gd name="connsiteX1" fmla="*/ 1080450 w 1080450"/>
              <a:gd name="connsiteY1" fmla="*/ 0 h 1049311"/>
              <a:gd name="connsiteX2" fmla="*/ 1080450 w 1080450"/>
              <a:gd name="connsiteY2" fmla="*/ 1049311 h 1049311"/>
              <a:gd name="connsiteX3" fmla="*/ 0 w 1080450"/>
              <a:gd name="connsiteY3" fmla="*/ 1049311 h 1049311"/>
              <a:gd name="connsiteX4" fmla="*/ 206024 w 1080450"/>
              <a:gd name="connsiteY4" fmla="*/ 0 h 1049311"/>
              <a:gd name="connsiteX0" fmla="*/ 146910 w 1080450"/>
              <a:gd name="connsiteY0" fmla="*/ 0 h 1049311"/>
              <a:gd name="connsiteX1" fmla="*/ 1080450 w 1080450"/>
              <a:gd name="connsiteY1" fmla="*/ 0 h 1049311"/>
              <a:gd name="connsiteX2" fmla="*/ 1080450 w 1080450"/>
              <a:gd name="connsiteY2" fmla="*/ 1049311 h 1049311"/>
              <a:gd name="connsiteX3" fmla="*/ 0 w 1080450"/>
              <a:gd name="connsiteY3" fmla="*/ 1049311 h 1049311"/>
              <a:gd name="connsiteX4" fmla="*/ 146910 w 1080450"/>
              <a:gd name="connsiteY4" fmla="*/ 0 h 1049311"/>
              <a:gd name="connsiteX0" fmla="*/ 146910 w 1080450"/>
              <a:gd name="connsiteY0" fmla="*/ 72056 h 1049311"/>
              <a:gd name="connsiteX1" fmla="*/ 1080450 w 1080450"/>
              <a:gd name="connsiteY1" fmla="*/ 0 h 1049311"/>
              <a:gd name="connsiteX2" fmla="*/ 1080450 w 1080450"/>
              <a:gd name="connsiteY2" fmla="*/ 1049311 h 1049311"/>
              <a:gd name="connsiteX3" fmla="*/ 0 w 1080450"/>
              <a:gd name="connsiteY3" fmla="*/ 1049311 h 1049311"/>
              <a:gd name="connsiteX4" fmla="*/ 146910 w 1080450"/>
              <a:gd name="connsiteY4" fmla="*/ 72056 h 1049311"/>
              <a:gd name="connsiteX0" fmla="*/ 146910 w 1080450"/>
              <a:gd name="connsiteY0" fmla="*/ 0 h 977255"/>
              <a:gd name="connsiteX1" fmla="*/ 755321 w 1080450"/>
              <a:gd name="connsiteY1" fmla="*/ 144114 h 977255"/>
              <a:gd name="connsiteX2" fmla="*/ 1080450 w 1080450"/>
              <a:gd name="connsiteY2" fmla="*/ 977255 h 977255"/>
              <a:gd name="connsiteX3" fmla="*/ 0 w 1080450"/>
              <a:gd name="connsiteY3" fmla="*/ 977255 h 977255"/>
              <a:gd name="connsiteX4" fmla="*/ 146910 w 1080450"/>
              <a:gd name="connsiteY4" fmla="*/ 0 h 977255"/>
              <a:gd name="connsiteX0" fmla="*/ 146910 w 755321"/>
              <a:gd name="connsiteY0" fmla="*/ 0 h 977255"/>
              <a:gd name="connsiteX1" fmla="*/ 755321 w 755321"/>
              <a:gd name="connsiteY1" fmla="*/ 144114 h 977255"/>
              <a:gd name="connsiteX2" fmla="*/ 661724 w 755321"/>
              <a:gd name="connsiteY2" fmla="*/ 977255 h 977255"/>
              <a:gd name="connsiteX3" fmla="*/ 0 w 755321"/>
              <a:gd name="connsiteY3" fmla="*/ 977255 h 977255"/>
              <a:gd name="connsiteX4" fmla="*/ 146910 w 755321"/>
              <a:gd name="connsiteY4" fmla="*/ 0 h 97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321" h="977255">
                <a:moveTo>
                  <a:pt x="146910" y="0"/>
                </a:moveTo>
                <a:lnTo>
                  <a:pt x="755321" y="144114"/>
                </a:lnTo>
                <a:lnTo>
                  <a:pt x="661724" y="977255"/>
                </a:lnTo>
                <a:lnTo>
                  <a:pt x="0" y="977255"/>
                </a:lnTo>
                <a:lnTo>
                  <a:pt x="1469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1350"/>
          </a:p>
        </p:txBody>
      </p:sp>
      <p:pic>
        <p:nvPicPr>
          <p:cNvPr id="8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934" y="1595599"/>
            <a:ext cx="4909066" cy="368179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4121239" y="-1563"/>
            <a:ext cx="502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 smtClean="0">
                <a:latin typeface="Century Gothic" panose="020B0502020202020204" pitchFamily="34" charset="0"/>
              </a:rPr>
              <a:t>Nové riešenie adjustácie </a:t>
            </a:r>
            <a:r>
              <a:rPr lang="sk-SK" dirty="0" err="1" smtClean="0">
                <a:latin typeface="Century Gothic" panose="020B0502020202020204" pitchFamily="34" charset="0"/>
              </a:rPr>
              <a:t>kazule</a:t>
            </a:r>
            <a:r>
              <a:rPr lang="sk-SK" dirty="0" smtClean="0">
                <a:latin typeface="Century Gothic" panose="020B0502020202020204" pitchFamily="34" charset="0"/>
              </a:rPr>
              <a:t> </a:t>
            </a:r>
            <a:endParaRPr lang="cs-CZ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E:\2014_LITURGICKÝ TEXTIL_BA\REŠTAUROVANIE\vyšívaný kříž\P5150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140" y="435430"/>
            <a:ext cx="3976914" cy="5965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225797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latin typeface="Century Gothic" panose="020B0502020202020204" pitchFamily="34" charset="0"/>
              </a:rPr>
              <a:t>VÝHODY: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Century Gothic" panose="020B0502020202020204" pitchFamily="34" charset="0"/>
              </a:rPr>
              <a:t>ochrana pred vplyvmi vonkajšieho prostredia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>
              <a:latin typeface="Century Gothic" panose="020B0502020202020204" pitchFamily="34" charset="0"/>
            </a:endParaRPr>
          </a:p>
          <a:p>
            <a:r>
              <a:rPr lang="sk-SK" sz="2400" dirty="0" smtClean="0">
                <a:latin typeface="Century Gothic" panose="020B0502020202020204" pitchFamily="34" charset="0"/>
              </a:rPr>
              <a:t>MOŽNÁ KOMPLIKÁCIA /  NEVÝHODA?: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>
                <a:latin typeface="Century Gothic" panose="020B0502020202020204" pitchFamily="34" charset="0"/>
              </a:rPr>
              <a:t>predmet stráca svoj pôvodný charakter, v tomto prípade priestorového odevu</a:t>
            </a:r>
          </a:p>
        </p:txBody>
      </p:sp>
    </p:spTree>
    <p:extLst>
      <p:ext uri="{BB962C8B-B14F-4D97-AF65-F5344CB8AC3E}">
        <p14:creationId xmlns:p14="http://schemas.microsoft.com/office/powerpoint/2010/main" val="51360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79" y="3966"/>
            <a:ext cx="9144000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 smtClean="0">
                <a:latin typeface="Century Gothic" panose="020B0502020202020204" pitchFamily="34" charset="0"/>
              </a:rPr>
              <a:t>ADJUSTÁCIA DO PASPARTY a RÁMU</a:t>
            </a:r>
          </a:p>
          <a:p>
            <a:pPr algn="ctr"/>
            <a:endParaRPr lang="sk-SK" sz="3200" b="1" dirty="0">
              <a:latin typeface="Century Gothic" panose="020B0502020202020204" pitchFamily="34" charset="0"/>
            </a:endParaRPr>
          </a:p>
          <a:p>
            <a:pPr algn="ctr"/>
            <a:endParaRPr lang="sk-SK" sz="3200" b="1" dirty="0" smtClean="0">
              <a:latin typeface="Century Gothic" panose="020B0502020202020204" pitchFamily="34" charset="0"/>
            </a:endParaRPr>
          </a:p>
          <a:p>
            <a:pPr algn="ctr"/>
            <a:endParaRPr lang="sk-SK" sz="3200" b="1" dirty="0">
              <a:latin typeface="Century Gothic" panose="020B0502020202020204" pitchFamily="34" charset="0"/>
            </a:endParaRPr>
          </a:p>
          <a:p>
            <a:pPr algn="ctr"/>
            <a:endParaRPr lang="sk-SK" sz="3200" b="1" dirty="0" smtClean="0">
              <a:latin typeface="Century Gothic" panose="020B0502020202020204" pitchFamily="34" charset="0"/>
            </a:endParaRPr>
          </a:p>
          <a:p>
            <a:pPr algn="ctr"/>
            <a:endParaRPr lang="sk-SK" sz="3200" b="1" dirty="0">
              <a:latin typeface="Century Gothic" panose="020B0502020202020204" pitchFamily="34" charset="0"/>
            </a:endParaRPr>
          </a:p>
          <a:p>
            <a:pPr algn="ctr"/>
            <a:endParaRPr lang="sk-SK" sz="3300" b="1" dirty="0" smtClean="0">
              <a:latin typeface="Century Gothic" panose="020B0502020202020204" pitchFamily="34" charset="0"/>
            </a:endParaRPr>
          </a:p>
          <a:p>
            <a:pPr algn="ctr"/>
            <a:endParaRPr lang="sk-SK" sz="3300" b="1" dirty="0">
              <a:latin typeface="Century Gothic" panose="020B0502020202020204" pitchFamily="34" charset="0"/>
            </a:endParaRPr>
          </a:p>
          <a:p>
            <a:pPr algn="ctr"/>
            <a:endParaRPr lang="sk-SK" sz="3300" b="1" dirty="0" smtClean="0">
              <a:latin typeface="Century Gothic" panose="020B0502020202020204" pitchFamily="34" charset="0"/>
            </a:endParaRPr>
          </a:p>
          <a:p>
            <a:pPr algn="ctr"/>
            <a:endParaRPr lang="sk-SK" sz="3300" b="1" dirty="0">
              <a:latin typeface="Century Gothic" panose="020B0502020202020204" pitchFamily="34" charset="0"/>
            </a:endParaRPr>
          </a:p>
          <a:p>
            <a:pPr algn="ctr"/>
            <a:endParaRPr lang="sk-SK" sz="3300" b="1" dirty="0" smtClean="0">
              <a:latin typeface="Century Gothic" panose="020B0502020202020204" pitchFamily="34" charset="0"/>
            </a:endParaRPr>
          </a:p>
          <a:p>
            <a:endParaRPr lang="sk-SK" sz="2000" dirty="0">
              <a:latin typeface="Century Gothic" panose="020B0502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biLevel thresh="50000"/>
            <a:lum contrast="10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202"/>
          <a:stretch/>
        </p:blipFill>
        <p:spPr>
          <a:xfrm>
            <a:off x="0" y="798490"/>
            <a:ext cx="9144000" cy="485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0"/>
            <a:ext cx="91440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FRAGMENT VÝŠIVKY s </a:t>
            </a:r>
            <a:r>
              <a:rPr lang="cs-CZ" sz="2800" b="1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Máriou</a:t>
            </a:r>
            <a:r>
              <a:rPr lang="cs-CZ" sz="2800" b="1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 Magdalénou – BURSA?</a:t>
            </a:r>
            <a:endParaRPr lang="cs-CZ" sz="2800" b="1" dirty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r>
              <a:rPr lang="cs-CZ" sz="1600" dirty="0" err="1">
                <a:latin typeface="Century Gothic" panose="020B0502020202020204" pitchFamily="34" charset="0"/>
                <a:cs typeface="Simplified Arabic Fixed" panose="02070309020205020404" pitchFamily="49" charset="-78"/>
              </a:rPr>
              <a:t>Datácia</a:t>
            </a:r>
            <a:r>
              <a:rPr lang="cs-CZ" sz="16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: </a:t>
            </a:r>
            <a:r>
              <a:rPr lang="cs-CZ" sz="2000" b="1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1625 - 1675</a:t>
            </a:r>
            <a:endParaRPr lang="cs-CZ" sz="2000" b="1" dirty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r>
              <a:rPr lang="cs-CZ" sz="160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Inventárne</a:t>
            </a:r>
            <a:r>
              <a:rPr lang="cs-CZ" sz="16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 </a:t>
            </a:r>
            <a:r>
              <a:rPr lang="cs-CZ" sz="16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číslo: </a:t>
            </a:r>
            <a:r>
              <a:rPr lang="cs-CZ" sz="16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H2-5040</a:t>
            </a:r>
            <a:endParaRPr lang="cs-CZ" sz="1600" dirty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r>
              <a:rPr lang="cs-CZ" sz="16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Národní muzeum, </a:t>
            </a:r>
            <a:r>
              <a:rPr lang="cs-CZ" sz="16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Praha</a:t>
            </a:r>
          </a:p>
          <a:p>
            <a:pPr>
              <a:lnSpc>
                <a:spcPct val="150000"/>
              </a:lnSpc>
            </a:pPr>
            <a:endParaRPr lang="sk-SK" sz="1600" dirty="0" smtClean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>
              <a:lnSpc>
                <a:spcPct val="150000"/>
              </a:lnSpc>
            </a:pPr>
            <a:endParaRPr lang="sk-SK" sz="1600" dirty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v</a:t>
            </a: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ýška fragmentu: 19 cm, </a:t>
            </a:r>
            <a:r>
              <a:rPr lang="cs-CZ" sz="140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šírka</a:t>
            </a: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 fragmentu: 15,3 </a:t>
            </a:r>
            <a:r>
              <a:rPr lang="cs-CZ" sz="14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cm</a:t>
            </a:r>
          </a:p>
          <a:p>
            <a:pPr marL="257168" indent="-25716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Výšivka kovovou </a:t>
            </a:r>
            <a:r>
              <a:rPr lang="cs-CZ" sz="140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priadzou</a:t>
            </a: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 a </a:t>
            </a:r>
            <a:r>
              <a:rPr lang="cs-CZ" sz="140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farebným</a:t>
            </a: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 </a:t>
            </a:r>
            <a:r>
              <a:rPr lang="cs-CZ" sz="140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hodvábom</a:t>
            </a: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 uzlíčkovým </a:t>
            </a:r>
            <a:r>
              <a:rPr lang="cs-CZ" sz="140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stehom</a:t>
            </a:r>
            <a:r>
              <a:rPr lang="cs-CZ" sz="1400" dirty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 </a:t>
            </a: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na </a:t>
            </a:r>
            <a:r>
              <a:rPr lang="cs-CZ" sz="140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hodvábnom</a:t>
            </a:r>
            <a:r>
              <a:rPr lang="cs-CZ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 </a:t>
            </a:r>
            <a:r>
              <a:rPr lang="cs-CZ" sz="1400" dirty="0" err="1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ripse</a:t>
            </a:r>
            <a:endParaRPr lang="cs-CZ" sz="1400" dirty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  <a:p>
            <a:pPr marL="257168" indent="-25716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1400" dirty="0" smtClean="0">
                <a:latin typeface="Century Gothic" panose="020B0502020202020204" pitchFamily="34" charset="0"/>
                <a:cs typeface="Simplified Arabic Fixed" panose="02070309020205020404" pitchFamily="49" charset="-78"/>
              </a:rPr>
              <a:t>Motív kajúcej Márie Magdalény</a:t>
            </a:r>
            <a:endParaRPr lang="cs-CZ" sz="1400" dirty="0" smtClean="0">
              <a:latin typeface="Century Gothic" panose="020B0502020202020204" pitchFamily="34" charset="0"/>
              <a:cs typeface="Simplified Arabic Fixed" panose="02070309020205020404" pitchFamily="49" charset="-78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1" b="96489" l="4035" r="981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82" y="537439"/>
            <a:ext cx="2112134" cy="2514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r="25425" b="11865"/>
          <a:stretch/>
        </p:blipFill>
        <p:spPr>
          <a:xfrm>
            <a:off x="6207617" y="3844343"/>
            <a:ext cx="2936383" cy="301365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r="27273" b="9023"/>
          <a:stretch/>
        </p:blipFill>
        <p:spPr>
          <a:xfrm>
            <a:off x="3161763" y="3844343"/>
            <a:ext cx="2936383" cy="301365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673" b="7320"/>
          <a:stretch/>
        </p:blipFill>
        <p:spPr>
          <a:xfrm>
            <a:off x="0" y="3844343"/>
            <a:ext cx="3052293" cy="301687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74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0" y="649095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>
                <a:latin typeface="Century Gothic" panose="020B0502020202020204" pitchFamily="34" charset="0"/>
              </a:rPr>
              <a:t>Pôvodné a nové riešenie adjustácie výšivky pre výstavné účely a uskladnenie</a:t>
            </a:r>
            <a:endParaRPr lang="cs-CZ" dirty="0">
              <a:latin typeface="Century Gothic" panose="020B0502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14" b="89952" l="3148" r="933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6" t="4319" r="6353" b="13991"/>
          <a:stretch/>
        </p:blipFill>
        <p:spPr>
          <a:xfrm>
            <a:off x="0" y="662013"/>
            <a:ext cx="4250028" cy="5149755"/>
          </a:xfrm>
          <a:prstGeom prst="rect">
            <a:avLst/>
          </a:prstGeom>
        </p:spPr>
      </p:pic>
      <p:pic>
        <p:nvPicPr>
          <p:cNvPr id="2050" name="Picture 2" descr="E:\2014_LITURGICKÝ TEXTIL_BA\REŠTAUROVANIE\H2-5040 fragment výšivky\H2.0.005.jpg"/>
          <p:cNvPicPr>
            <a:picLocks noChangeAspect="1" noChangeArrowheads="1"/>
          </p:cNvPicPr>
          <p:nvPr/>
        </p:nvPicPr>
        <p:blipFill>
          <a:blip r:embed="rId4" cstate="print"/>
          <a:srcRect l="2970" t="1384" r="2310" b="2347"/>
          <a:stretch>
            <a:fillRect/>
          </a:stretch>
        </p:blipFill>
        <p:spPr bwMode="auto">
          <a:xfrm>
            <a:off x="4331368" y="80210"/>
            <a:ext cx="4604085" cy="63687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420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6608</TotalTime>
  <Words>616</Words>
  <Application>Microsoft Office PowerPoint</Application>
  <PresentationFormat>Předvádění na obrazovce (4:3)</PresentationFormat>
  <Paragraphs>157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Arabic Typesetting</vt:lpstr>
      <vt:lpstr>Arial</vt:lpstr>
      <vt:lpstr>Calibri</vt:lpstr>
      <vt:lpstr>Calibri Light</vt:lpstr>
      <vt:lpstr>Century Gothic</vt:lpstr>
      <vt:lpstr>Simplified Arabic Fixed</vt:lpstr>
      <vt:lpstr>Motiv Office</vt:lpstr>
      <vt:lpstr>MOŽNOSTI ADJUSTÁCIE FRAGMENTÁLNE DOCHOVANÝCH LITURGICKÝCH TEXTÍLIÍ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adjustácie fragmentálne dochovaných liturgických textílií</dc:title>
  <dc:creator>Dana Fagová</dc:creator>
  <cp:lastModifiedBy>Dana Fagová</cp:lastModifiedBy>
  <cp:revision>160</cp:revision>
  <dcterms:created xsi:type="dcterms:W3CDTF">2014-10-14T08:05:41Z</dcterms:created>
  <dcterms:modified xsi:type="dcterms:W3CDTF">2015-04-28T07:32:49Z</dcterms:modified>
</cp:coreProperties>
</file>