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9" r:id="rId4"/>
    <p:sldId id="266" r:id="rId5"/>
    <p:sldId id="267" r:id="rId6"/>
    <p:sldId id="260" r:id="rId7"/>
    <p:sldId id="269" r:id="rId8"/>
    <p:sldId id="261" r:id="rId9"/>
    <p:sldId id="268" r:id="rId10"/>
    <p:sldId id="270" r:id="rId11"/>
    <p:sldId id="271" r:id="rId12"/>
    <p:sldId id="272" r:id="rId13"/>
    <p:sldId id="265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21" autoAdjust="0"/>
  </p:normalViewPr>
  <p:slideViewPr>
    <p:cSldViewPr>
      <p:cViewPr varScale="1">
        <p:scale>
          <a:sx n="62" d="100"/>
          <a:sy n="62" d="100"/>
        </p:scale>
        <p:origin x="140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DC89ED-108B-419C-A619-10FDDB5AF357}" type="datetimeFigureOut">
              <a:rPr lang="en-GB" smtClean="0"/>
              <a:t>10/05/2016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D5BEB-F787-4CEF-922F-CC7EE7910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757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1200" dirty="0" err="1" smtClean="0"/>
              <a:t>mapuje</a:t>
            </a:r>
            <a:r>
              <a:rPr lang="en-GB" altLang="en-US" sz="1200" dirty="0" smtClean="0"/>
              <a:t> </a:t>
            </a:r>
            <a:r>
              <a:rPr lang="en-GB" altLang="en-US" sz="1200" dirty="0" err="1" smtClean="0"/>
              <a:t>dosavadní</a:t>
            </a:r>
            <a:r>
              <a:rPr lang="en-GB" altLang="en-US" sz="1200" dirty="0" smtClean="0"/>
              <a:t> </a:t>
            </a:r>
            <a:r>
              <a:rPr lang="en-GB" altLang="en-US" sz="1200" dirty="0" err="1" smtClean="0"/>
              <a:t>situaci</a:t>
            </a:r>
            <a:r>
              <a:rPr lang="en-GB" altLang="en-US" sz="1200" dirty="0" smtClean="0"/>
              <a:t>, </a:t>
            </a:r>
            <a:r>
              <a:rPr lang="en-GB" altLang="en-US" sz="1200" dirty="0" err="1" smtClean="0"/>
              <a:t>pobízí</a:t>
            </a:r>
            <a:r>
              <a:rPr lang="en-GB" altLang="en-US" sz="1200" dirty="0" smtClean="0"/>
              <a:t> k </a:t>
            </a:r>
            <a:r>
              <a:rPr lang="en-GB" altLang="en-US" sz="1200" dirty="0" err="1" smtClean="0"/>
              <a:t>ještě</a:t>
            </a:r>
            <a:r>
              <a:rPr lang="en-GB" altLang="en-US" sz="1200" dirty="0" smtClean="0"/>
              <a:t> </a:t>
            </a:r>
            <a:r>
              <a:rPr lang="en-GB" altLang="en-US" sz="1200" dirty="0" err="1" smtClean="0"/>
              <a:t>větší</a:t>
            </a:r>
            <a:r>
              <a:rPr lang="en-GB" altLang="en-US" sz="1200" dirty="0" smtClean="0"/>
              <a:t> </a:t>
            </a:r>
          </a:p>
          <a:p>
            <a:r>
              <a:rPr lang="en-GB" altLang="en-US" sz="1200" dirty="0" err="1" smtClean="0"/>
              <a:t>jejichž</a:t>
            </a:r>
            <a:r>
              <a:rPr lang="en-GB" altLang="en-US" sz="1200" dirty="0" smtClean="0"/>
              <a:t> </a:t>
            </a:r>
            <a:r>
              <a:rPr lang="en-GB" altLang="en-US" sz="1200" dirty="0" err="1" smtClean="0"/>
              <a:t>prostřednictvím</a:t>
            </a:r>
            <a:r>
              <a:rPr lang="en-GB" altLang="en-US" sz="1200" dirty="0" smtClean="0"/>
              <a:t> </a:t>
            </a:r>
            <a:r>
              <a:rPr lang="en-GB" altLang="en-US" sz="1200" dirty="0" err="1" smtClean="0"/>
              <a:t>jsou</a:t>
            </a:r>
            <a:r>
              <a:rPr lang="en-GB" altLang="en-US" sz="1200" dirty="0" smtClean="0"/>
              <a:t> </a:t>
            </a:r>
            <a:r>
              <a:rPr lang="en-GB" altLang="en-US" sz="1200" dirty="0" err="1" smtClean="0"/>
              <a:t>muzejní</a:t>
            </a:r>
            <a:r>
              <a:rPr lang="en-GB" altLang="en-US" sz="1200" dirty="0" smtClean="0"/>
              <a:t> </a:t>
            </a:r>
            <a:r>
              <a:rPr lang="en-GB" altLang="en-US" sz="1200" dirty="0" err="1" smtClean="0"/>
              <a:t>pedagogové</a:t>
            </a:r>
            <a:r>
              <a:rPr lang="en-GB" altLang="en-US" sz="1200" dirty="0" smtClean="0"/>
              <a:t> do </a:t>
            </a:r>
            <a:r>
              <a:rPr lang="en-GB" altLang="en-US" sz="1200" dirty="0" err="1" smtClean="0"/>
              <a:t>muzeí</a:t>
            </a:r>
            <a:r>
              <a:rPr lang="en-GB" altLang="en-US" sz="1200" dirty="0" smtClean="0"/>
              <a:t> </a:t>
            </a:r>
            <a:r>
              <a:rPr lang="en-GB" altLang="en-US" sz="1200" dirty="0" err="1" smtClean="0"/>
              <a:t>přibíráni</a:t>
            </a:r>
            <a:r>
              <a:rPr lang="en-GB" altLang="en-US" sz="1200" dirty="0" smtClean="0"/>
              <a:t>, </a:t>
            </a:r>
          </a:p>
          <a:p>
            <a:endParaRPr lang="en-GB" sz="1200" dirty="0" smtClean="0"/>
          </a:p>
          <a:p>
            <a:r>
              <a:rPr lang="en-GB" altLang="en-US" sz="1200" dirty="0" err="1" smtClean="0"/>
              <a:t>upozorňuje</a:t>
            </a:r>
            <a:r>
              <a:rPr lang="en-GB" altLang="en-US" sz="1200" dirty="0" smtClean="0"/>
              <a:t> </a:t>
            </a:r>
            <a:r>
              <a:rPr lang="en-GB" altLang="en-US" sz="1200" dirty="0" err="1" smtClean="0"/>
              <a:t>na</a:t>
            </a:r>
            <a:r>
              <a:rPr lang="en-GB" altLang="en-US" sz="1200" dirty="0" smtClean="0"/>
              <a:t> </a:t>
            </a:r>
            <a:r>
              <a:rPr lang="en-GB" altLang="en-US" sz="1200" dirty="0" err="1" smtClean="0"/>
              <a:t>nutnost</a:t>
            </a:r>
            <a:r>
              <a:rPr lang="en-GB" altLang="en-US" sz="1200" dirty="0" smtClean="0"/>
              <a:t> </a:t>
            </a:r>
            <a:r>
              <a:rPr lang="en-GB" altLang="en-US" sz="1200" dirty="0" err="1" smtClean="0"/>
              <a:t>zvýšit</a:t>
            </a:r>
            <a:r>
              <a:rPr lang="en-GB" altLang="en-US" sz="1200" dirty="0" smtClean="0"/>
              <a:t> </a:t>
            </a:r>
            <a:r>
              <a:rPr lang="en-GB" altLang="en-US" sz="1200" dirty="0" err="1" smtClean="0"/>
              <a:t>participaci</a:t>
            </a:r>
            <a:r>
              <a:rPr lang="en-GB" altLang="en-US" sz="1200" dirty="0" smtClean="0"/>
              <a:t> s </a:t>
            </a:r>
            <a:r>
              <a:rPr lang="en-GB" altLang="en-US" sz="1200" dirty="0" err="1" smtClean="0"/>
              <a:t>místními</a:t>
            </a:r>
            <a:r>
              <a:rPr lang="en-GB" altLang="en-US" sz="1200" dirty="0" smtClean="0"/>
              <a:t> </a:t>
            </a:r>
            <a:r>
              <a:rPr lang="en-GB" altLang="en-US" sz="1200" dirty="0" err="1" smtClean="0"/>
              <a:t>správami</a:t>
            </a:r>
            <a:r>
              <a:rPr lang="en-GB" altLang="en-US" sz="1200" dirty="0" smtClean="0"/>
              <a:t> pro </a:t>
            </a:r>
            <a:r>
              <a:rPr lang="en-GB" altLang="en-US" sz="1200" dirty="0" err="1" smtClean="0"/>
              <a:t>vzdělávání</a:t>
            </a:r>
            <a:r>
              <a:rPr lang="en-GB" altLang="en-US" sz="1200" dirty="0" smtClean="0"/>
              <a:t> a </a:t>
            </a:r>
            <a:r>
              <a:rPr lang="en-GB" altLang="en-US" sz="1200" dirty="0" err="1" smtClean="0"/>
              <a:t>výchovu</a:t>
            </a:r>
            <a:r>
              <a:rPr lang="en-GB" altLang="en-US" sz="1200" dirty="0" smtClean="0"/>
              <a:t>, </a:t>
            </a:r>
            <a:r>
              <a:rPr lang="en-GB" altLang="en-US" sz="1200" dirty="0" err="1" smtClean="0"/>
              <a:t>jež</a:t>
            </a:r>
            <a:r>
              <a:rPr lang="en-GB" altLang="en-US" sz="1200" dirty="0" smtClean="0"/>
              <a:t> </a:t>
            </a:r>
            <a:r>
              <a:rPr lang="en-GB" altLang="en-US" sz="1200" dirty="0" err="1" smtClean="0"/>
              <a:t>povede</a:t>
            </a:r>
            <a:r>
              <a:rPr lang="en-GB" altLang="en-US" sz="1200" dirty="0" smtClean="0"/>
              <a:t> k </a:t>
            </a:r>
            <a:r>
              <a:rPr lang="en-GB" altLang="en-US" sz="1200" dirty="0" err="1" smtClean="0"/>
              <a:t>realizaci</a:t>
            </a:r>
            <a:r>
              <a:rPr lang="en-GB" altLang="en-US" sz="1200" dirty="0" smtClean="0"/>
              <a:t> </a:t>
            </a:r>
            <a:r>
              <a:rPr lang="en-GB" altLang="en-US" sz="1200" dirty="0" err="1" smtClean="0"/>
              <a:t>muzejní</a:t>
            </a:r>
            <a:r>
              <a:rPr lang="en-GB" altLang="en-US" sz="1200" dirty="0" smtClean="0"/>
              <a:t> </a:t>
            </a:r>
            <a:r>
              <a:rPr lang="en-GB" altLang="en-US" sz="1200" dirty="0" err="1" smtClean="0"/>
              <a:t>pedagogiky</a:t>
            </a:r>
            <a:r>
              <a:rPr lang="en-GB" altLang="en-US" sz="1200" dirty="0" smtClean="0"/>
              <a:t>, 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D5BEB-F787-4CEF-922F-CC7EE791069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115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cs-CZ" altLang="en-US" sz="1200" dirty="0" smtClean="0"/>
              <a:t>sdílet odpovědnost s dalšími vzdělávacími institucemi a společně usilovat </a:t>
            </a:r>
            <a:r>
              <a:rPr lang="en-GB" altLang="en-US" sz="1200" dirty="0" smtClean="0"/>
              <a:t>	</a:t>
            </a:r>
            <a:r>
              <a:rPr lang="cs-CZ" altLang="en-US" sz="1200" dirty="0" smtClean="0"/>
              <a:t>o rozšiřování příležitostí k učení</a:t>
            </a:r>
            <a:endParaRPr lang="en-GB" altLang="en-US" sz="1200" dirty="0" smtClean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GB" altLang="en-US" sz="1200" dirty="0" smtClean="0"/>
              <a:t>	</a:t>
            </a:r>
            <a:r>
              <a:rPr lang="cs-CZ" altLang="en-US" sz="1200" dirty="0" smtClean="0"/>
              <a:t>osvětově působit na veřejnost</a:t>
            </a:r>
            <a:endParaRPr lang="en-GB" altLang="en-US" sz="1200" dirty="0" smtClean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GB" altLang="en-US" sz="1200" dirty="0" smtClean="0"/>
              <a:t>	</a:t>
            </a:r>
            <a:r>
              <a:rPr lang="cs-CZ" altLang="en-US" sz="1200" dirty="0" smtClean="0"/>
              <a:t>rozvíjet její vztah k poznatkům o své minulosti </a:t>
            </a:r>
            <a:endParaRPr lang="en-GB" altLang="en-US" sz="1200" dirty="0" smtClean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GB" altLang="en-US" sz="1200" dirty="0" smtClean="0"/>
              <a:t>	</a:t>
            </a:r>
            <a:r>
              <a:rPr lang="cs-CZ" altLang="en-US" sz="1200" dirty="0" smtClean="0"/>
              <a:t>vést ji k vnímavému přístupu k událostem dnešní doby </a:t>
            </a:r>
            <a:endParaRPr lang="en-GB" altLang="en-US" sz="1200" dirty="0" smtClean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GB" altLang="en-US" sz="1200" dirty="0" smtClean="0"/>
              <a:t>	</a:t>
            </a:r>
            <a:r>
              <a:rPr lang="cs-CZ" altLang="en-US" sz="1200" dirty="0" smtClean="0"/>
              <a:t>vzbuzovat v nich zájem formovat budoucnost světa kolem nás</a:t>
            </a:r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D5BEB-F787-4CEF-922F-CC7EE791069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564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en-US" sz="1200" dirty="0" smtClean="0"/>
              <a:t>modelové instituce </a:t>
            </a:r>
            <a:r>
              <a:rPr lang="en-GB" altLang="en-US" sz="1200" dirty="0" err="1" smtClean="0"/>
              <a:t>uplatňující</a:t>
            </a:r>
            <a:r>
              <a:rPr lang="cs-CZ" altLang="en-US" sz="1200" dirty="0" smtClean="0"/>
              <a:t> v procesu vytváření muzejní expozice </a:t>
            </a:r>
            <a:endParaRPr lang="en-GB" altLang="en-US" sz="1200" dirty="0" smtClean="0"/>
          </a:p>
          <a:p>
            <a:r>
              <a:rPr lang="en-GB" altLang="en-US" sz="1200" dirty="0" err="1" smtClean="0"/>
              <a:t>odborná</a:t>
            </a:r>
            <a:r>
              <a:rPr lang="en-GB" altLang="en-US" sz="1200" dirty="0" smtClean="0"/>
              <a:t> </a:t>
            </a:r>
            <a:r>
              <a:rPr lang="en-GB" altLang="en-US" sz="1200" dirty="0" err="1" smtClean="0"/>
              <a:t>analýza</a:t>
            </a:r>
            <a:r>
              <a:rPr lang="en-GB" altLang="en-US" sz="1200" dirty="0" smtClean="0"/>
              <a:t> </a:t>
            </a:r>
            <a:r>
              <a:rPr lang="en-GB" altLang="en-US" sz="1200" dirty="0" err="1" smtClean="0"/>
              <a:t>daného</a:t>
            </a:r>
            <a:r>
              <a:rPr lang="en-GB" altLang="en-US" sz="1200" dirty="0" smtClean="0"/>
              <a:t> </a:t>
            </a:r>
            <a:r>
              <a:rPr lang="en-GB" altLang="en-US" sz="1200" dirty="0" err="1" smtClean="0"/>
              <a:t>sbírkového</a:t>
            </a:r>
            <a:r>
              <a:rPr lang="en-GB" altLang="en-US" sz="1200" dirty="0" smtClean="0"/>
              <a:t> </a:t>
            </a:r>
            <a:r>
              <a:rPr lang="en-GB" altLang="en-US" sz="1200" dirty="0" err="1" smtClean="0"/>
              <a:t>předmětu</a:t>
            </a:r>
            <a:r>
              <a:rPr lang="en-GB" altLang="en-US" sz="1200" dirty="0" smtClean="0"/>
              <a:t>, </a:t>
            </a:r>
            <a:r>
              <a:rPr lang="cs-CZ" altLang="en-US" sz="1200" dirty="0" smtClean="0"/>
              <a:t>zodpovědný za vytvořený </a:t>
            </a:r>
            <a:endParaRPr lang="en-GB" altLang="en-US" sz="1200" dirty="0" smtClean="0"/>
          </a:p>
          <a:p>
            <a:r>
              <a:rPr lang="en-GB" altLang="en-US" sz="1200" dirty="0" smtClean="0"/>
              <a:t>– </a:t>
            </a:r>
            <a:r>
              <a:rPr lang="en-GB" altLang="en-US" sz="1200" dirty="0" err="1" smtClean="0"/>
              <a:t>míru</a:t>
            </a:r>
            <a:r>
              <a:rPr lang="en-GB" altLang="en-US" sz="1200" dirty="0" smtClean="0"/>
              <a:t> </a:t>
            </a:r>
            <a:r>
              <a:rPr lang="en-GB" altLang="en-US" sz="1200" dirty="0" err="1" smtClean="0"/>
              <a:t>komunikace</a:t>
            </a:r>
            <a:r>
              <a:rPr lang="en-GB" altLang="en-US" sz="1200" dirty="0" smtClean="0"/>
              <a:t> s </a:t>
            </a:r>
            <a:r>
              <a:rPr lang="en-GB" altLang="en-US" sz="1200" dirty="0" err="1" smtClean="0"/>
              <a:t>návštěníky</a:t>
            </a:r>
            <a:r>
              <a:rPr lang="en-GB" altLang="en-US" sz="1200" dirty="0" smtClean="0"/>
              <a:t> a </a:t>
            </a:r>
            <a:r>
              <a:rPr lang="en-GB" altLang="en-US" sz="1200" dirty="0" err="1" smtClean="0"/>
              <a:t>dosahování</a:t>
            </a:r>
            <a:r>
              <a:rPr lang="en-GB" altLang="en-US" sz="1200" dirty="0" smtClean="0"/>
              <a:t> </a:t>
            </a:r>
            <a:r>
              <a:rPr lang="en-GB" altLang="en-US" sz="1200" dirty="0" err="1" smtClean="0"/>
              <a:t>muzejně-pedagogických</a:t>
            </a:r>
            <a:r>
              <a:rPr lang="en-GB" altLang="en-US" sz="1200" dirty="0" smtClean="0"/>
              <a:t> </a:t>
            </a:r>
            <a:r>
              <a:rPr lang="en-GB" altLang="en-US" sz="1200" dirty="0" err="1" smtClean="0"/>
              <a:t>cílů</a:t>
            </a:r>
            <a:r>
              <a:rPr lang="en-GB" altLang="en-US" sz="1200" dirty="0" smtClean="0"/>
              <a:t> </a:t>
            </a:r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D5BEB-F787-4CEF-922F-CC7EE791069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74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 smtClean="0"/>
              <a:t>Poslání</a:t>
            </a:r>
            <a:r>
              <a:rPr lang="en-GB" sz="1200" dirty="0" smtClean="0"/>
              <a:t> </a:t>
            </a:r>
            <a:r>
              <a:rPr lang="en-GB" sz="1200" dirty="0" err="1" smtClean="0"/>
              <a:t>muzeí</a:t>
            </a:r>
            <a:r>
              <a:rPr lang="en-GB" sz="1200" dirty="0" smtClean="0"/>
              <a:t> </a:t>
            </a:r>
            <a:r>
              <a:rPr lang="en-GB" sz="1200" dirty="0" err="1" smtClean="0"/>
              <a:t>vzdělávat</a:t>
            </a:r>
            <a:r>
              <a:rPr lang="en-GB" sz="1200" dirty="0" smtClean="0"/>
              <a:t> – </a:t>
            </a:r>
            <a:r>
              <a:rPr lang="en-GB" sz="1200" dirty="0" err="1" smtClean="0"/>
              <a:t>zakládající</a:t>
            </a:r>
            <a:r>
              <a:rPr lang="en-GB" sz="1200" dirty="0" smtClean="0"/>
              <a:t> </a:t>
            </a:r>
            <a:r>
              <a:rPr lang="en-GB" sz="1200" dirty="0" err="1" smtClean="0"/>
              <a:t>myšlenka</a:t>
            </a:r>
            <a:r>
              <a:rPr lang="en-GB" sz="1200" dirty="0" smtClean="0"/>
              <a:t> </a:t>
            </a:r>
            <a:r>
              <a:rPr lang="en-GB" sz="1200" dirty="0" err="1" smtClean="0"/>
              <a:t>muzejních</a:t>
            </a:r>
            <a:r>
              <a:rPr lang="en-GB" sz="1200" dirty="0" smtClean="0"/>
              <a:t> a </a:t>
            </a:r>
            <a:r>
              <a:rPr lang="en-GB" sz="1200" dirty="0" err="1" smtClean="0"/>
              <a:t>galerijních</a:t>
            </a:r>
            <a:r>
              <a:rPr lang="en-GB" sz="1200" dirty="0" smtClean="0"/>
              <a:t> </a:t>
            </a:r>
            <a:r>
              <a:rPr lang="en-GB" sz="1200" dirty="0" err="1" smtClean="0"/>
              <a:t>institucí</a:t>
            </a:r>
            <a:r>
              <a:rPr lang="en-GB" sz="1200" dirty="0" smtClean="0"/>
              <a:t> </a:t>
            </a:r>
            <a:r>
              <a:rPr lang="en-GB" sz="1200" dirty="0" err="1" smtClean="0"/>
              <a:t>již</a:t>
            </a:r>
            <a:r>
              <a:rPr lang="en-GB" sz="1200" dirty="0" smtClean="0"/>
              <a:t> od </a:t>
            </a:r>
            <a:r>
              <a:rPr lang="en-GB" sz="1200" dirty="0" err="1" smtClean="0"/>
              <a:t>počátku</a:t>
            </a:r>
            <a:r>
              <a:rPr lang="en-GB" sz="1200" dirty="0" smtClean="0"/>
              <a:t>  X role </a:t>
            </a:r>
            <a:r>
              <a:rPr lang="en-GB" sz="1200" dirty="0" err="1" smtClean="0"/>
              <a:t>muzejního</a:t>
            </a:r>
            <a:r>
              <a:rPr lang="en-GB" sz="1200" dirty="0" smtClean="0"/>
              <a:t> </a:t>
            </a:r>
            <a:r>
              <a:rPr lang="en-GB" sz="1200" dirty="0" err="1" smtClean="0"/>
              <a:t>pedagoga</a:t>
            </a:r>
            <a:r>
              <a:rPr lang="en-GB" sz="1200" dirty="0" smtClean="0"/>
              <a:t> se </a:t>
            </a:r>
            <a:r>
              <a:rPr lang="en-GB" sz="1200" dirty="0" err="1" smtClean="0"/>
              <a:t>formuje</a:t>
            </a:r>
            <a:r>
              <a:rPr lang="en-GB" sz="1200" dirty="0" smtClean="0"/>
              <a:t> </a:t>
            </a:r>
            <a:r>
              <a:rPr lang="en-GB" sz="1200" dirty="0" err="1" smtClean="0"/>
              <a:t>dlouze</a:t>
            </a:r>
            <a:r>
              <a:rPr lang="en-GB" sz="1200" dirty="0" smtClean="0"/>
              <a:t> a </a:t>
            </a:r>
            <a:r>
              <a:rPr lang="en-GB" sz="1200" dirty="0" err="1" smtClean="0"/>
              <a:t>ještě</a:t>
            </a:r>
            <a:r>
              <a:rPr lang="en-GB" sz="1200" dirty="0" smtClean="0"/>
              <a:t> </a:t>
            </a:r>
            <a:r>
              <a:rPr lang="en-GB" sz="1200" dirty="0" err="1" smtClean="0"/>
              <a:t>dnes</a:t>
            </a:r>
            <a:r>
              <a:rPr lang="en-GB" sz="1200" dirty="0" smtClean="0"/>
              <a:t> je </a:t>
            </a:r>
            <a:r>
              <a:rPr lang="en-GB" sz="1200" dirty="0" err="1" smtClean="0"/>
              <a:t>třeba</a:t>
            </a:r>
            <a:r>
              <a:rPr lang="en-GB" sz="1200" dirty="0" smtClean="0"/>
              <a:t> </a:t>
            </a:r>
            <a:r>
              <a:rPr lang="en-GB" sz="1200" dirty="0" err="1" smtClean="0"/>
              <a:t>ji</a:t>
            </a:r>
            <a:r>
              <a:rPr lang="en-GB" sz="1200" dirty="0" smtClean="0"/>
              <a:t> </a:t>
            </a:r>
            <a:r>
              <a:rPr lang="en-GB" sz="1200" dirty="0" err="1" smtClean="0"/>
              <a:t>opodstatňovat</a:t>
            </a:r>
            <a:endParaRPr lang="en-GB" sz="1200" dirty="0" smtClean="0"/>
          </a:p>
          <a:p>
            <a:r>
              <a:rPr lang="en-GB" sz="1200" dirty="0" smtClean="0"/>
              <a:t>(</a:t>
            </a:r>
            <a:r>
              <a:rPr lang="en-GB" sz="1200" dirty="0" err="1" smtClean="0"/>
              <a:t>nelze</a:t>
            </a:r>
            <a:r>
              <a:rPr lang="en-GB" sz="1200" dirty="0" smtClean="0"/>
              <a:t> artefact </a:t>
            </a:r>
            <a:r>
              <a:rPr lang="en-GB" sz="1200" dirty="0" err="1" smtClean="0"/>
              <a:t>používat</a:t>
            </a:r>
            <a:r>
              <a:rPr lang="en-GB" sz="1200" dirty="0" smtClean="0"/>
              <a:t> </a:t>
            </a:r>
            <a:r>
              <a:rPr lang="en-GB" sz="1200" dirty="0" err="1" smtClean="0"/>
              <a:t>ve</a:t>
            </a:r>
            <a:r>
              <a:rPr lang="en-GB" sz="1200" dirty="0" smtClean="0"/>
              <a:t> </a:t>
            </a:r>
            <a:r>
              <a:rPr lang="en-GB" sz="1200" dirty="0" err="1" smtClean="0"/>
              <a:t>výukovém</a:t>
            </a:r>
            <a:r>
              <a:rPr lang="en-GB" sz="1200" dirty="0" smtClean="0"/>
              <a:t> </a:t>
            </a:r>
            <a:r>
              <a:rPr lang="en-GB" sz="1200" dirty="0" err="1" smtClean="0"/>
              <a:t>procesu</a:t>
            </a:r>
            <a:r>
              <a:rPr lang="en-GB" sz="1200" dirty="0" smtClean="0"/>
              <a:t> a </a:t>
            </a:r>
            <a:r>
              <a:rPr lang="en-GB" sz="1200" dirty="0" err="1" smtClean="0"/>
              <a:t>zároveň</a:t>
            </a:r>
            <a:r>
              <a:rPr lang="en-GB" sz="1200" dirty="0" smtClean="0"/>
              <a:t> o </a:t>
            </a:r>
            <a:r>
              <a:rPr lang="en-GB" sz="1200" dirty="0" err="1" smtClean="0"/>
              <a:t>něho</a:t>
            </a:r>
            <a:r>
              <a:rPr lang="en-GB" sz="1200" dirty="0" smtClean="0"/>
              <a:t> </a:t>
            </a:r>
            <a:r>
              <a:rPr lang="en-GB" sz="1200" dirty="0" err="1" smtClean="0"/>
              <a:t>pečovat</a:t>
            </a:r>
            <a:r>
              <a:rPr lang="en-GB" sz="1200" dirty="0" smtClean="0"/>
              <a:t> </a:t>
            </a:r>
            <a:r>
              <a:rPr lang="en-GB" sz="1200" dirty="0" err="1" smtClean="0"/>
              <a:t>dle</a:t>
            </a:r>
            <a:r>
              <a:rPr lang="en-GB" sz="1200" dirty="0" smtClean="0"/>
              <a:t> </a:t>
            </a:r>
            <a:r>
              <a:rPr lang="en-GB" sz="1200" dirty="0" err="1" smtClean="0"/>
              <a:t>vysokých</a:t>
            </a:r>
            <a:r>
              <a:rPr lang="en-GB" sz="1200" dirty="0" smtClean="0"/>
              <a:t> </a:t>
            </a:r>
            <a:r>
              <a:rPr lang="en-GB" sz="1200" dirty="0" err="1" smtClean="0"/>
              <a:t>konzervačních</a:t>
            </a:r>
            <a:r>
              <a:rPr lang="en-GB" sz="1200" dirty="0" smtClean="0"/>
              <a:t> </a:t>
            </a:r>
            <a:r>
              <a:rPr lang="en-GB" sz="1200" dirty="0" err="1" smtClean="0"/>
              <a:t>standardů</a:t>
            </a:r>
            <a:r>
              <a:rPr lang="en-GB" sz="1200" dirty="0" smtClean="0"/>
              <a:t>)</a:t>
            </a:r>
          </a:p>
          <a:p>
            <a:r>
              <a:rPr lang="en-GB" sz="1200" dirty="0" err="1" smtClean="0"/>
              <a:t>zničené</a:t>
            </a:r>
            <a:r>
              <a:rPr lang="en-GB" sz="1200" dirty="0" smtClean="0"/>
              <a:t> </a:t>
            </a:r>
            <a:r>
              <a:rPr lang="en-GB" sz="1200" dirty="0" err="1" smtClean="0"/>
              <a:t>artefakty</a:t>
            </a:r>
            <a:r>
              <a:rPr lang="en-GB" sz="1200" dirty="0" smtClean="0"/>
              <a:t> </a:t>
            </a:r>
            <a:r>
              <a:rPr lang="en-GB" sz="1200" dirty="0" err="1" smtClean="0"/>
              <a:t>nelze</a:t>
            </a:r>
            <a:r>
              <a:rPr lang="en-GB" sz="1200" dirty="0" smtClean="0"/>
              <a:t> </a:t>
            </a:r>
            <a:r>
              <a:rPr lang="en-GB" sz="1200" dirty="0" err="1" smtClean="0"/>
              <a:t>použít</a:t>
            </a:r>
            <a:r>
              <a:rPr lang="en-GB" sz="1200" dirty="0" smtClean="0"/>
              <a:t> pro </a:t>
            </a:r>
            <a:r>
              <a:rPr lang="en-GB" sz="1200" dirty="0" err="1" smtClean="0"/>
              <a:t>výuku</a:t>
            </a:r>
            <a:r>
              <a:rPr lang="en-GB" sz="1200" dirty="0" smtClean="0"/>
              <a:t> –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= </a:t>
            </a:r>
            <a:r>
              <a:rPr lang="en-GB" sz="1200" dirty="0" err="1" smtClean="0"/>
              <a:t>muzejní</a:t>
            </a:r>
            <a:r>
              <a:rPr lang="en-GB" sz="1200" dirty="0" smtClean="0"/>
              <a:t> </a:t>
            </a:r>
            <a:r>
              <a:rPr lang="en-GB" sz="1200" dirty="0" err="1" smtClean="0"/>
              <a:t>pedagog</a:t>
            </a:r>
            <a:r>
              <a:rPr lang="en-GB" sz="1200" dirty="0" smtClean="0"/>
              <a:t> </a:t>
            </a:r>
            <a:r>
              <a:rPr lang="en-GB" sz="1200" dirty="0" err="1" smtClean="0"/>
              <a:t>vede</a:t>
            </a:r>
            <a:r>
              <a:rPr lang="en-GB" sz="1200" dirty="0" smtClean="0"/>
              <a:t> </a:t>
            </a:r>
            <a:r>
              <a:rPr lang="en-GB" sz="1200" dirty="0" err="1" smtClean="0"/>
              <a:t>návštěvníky</a:t>
            </a:r>
            <a:r>
              <a:rPr lang="en-GB" sz="1200" dirty="0" smtClean="0"/>
              <a:t> k </a:t>
            </a:r>
            <a:r>
              <a:rPr lang="en-GB" sz="1200" dirty="0" err="1" smtClean="0"/>
              <a:t>porozumění</a:t>
            </a:r>
            <a:r>
              <a:rPr lang="en-GB" sz="1200" dirty="0" smtClean="0"/>
              <a:t> </a:t>
            </a:r>
            <a:r>
              <a:rPr lang="en-GB" sz="1200" dirty="0" err="1" smtClean="0"/>
              <a:t>hodnoty</a:t>
            </a:r>
            <a:r>
              <a:rPr lang="en-GB" sz="1200" dirty="0" smtClean="0"/>
              <a:t> </a:t>
            </a:r>
            <a:r>
              <a:rPr lang="en-GB" sz="1200" dirty="0" err="1" smtClean="0"/>
              <a:t>vystavených</a:t>
            </a:r>
            <a:r>
              <a:rPr lang="en-GB" sz="1200" dirty="0" smtClean="0"/>
              <a:t> </a:t>
            </a:r>
            <a:r>
              <a:rPr lang="en-GB" sz="1200" dirty="0" err="1" smtClean="0"/>
              <a:t>artefaktů</a:t>
            </a:r>
            <a:r>
              <a:rPr lang="en-GB" sz="1200" dirty="0" smtClean="0"/>
              <a:t> – </a:t>
            </a:r>
            <a:r>
              <a:rPr lang="en-GB" sz="1200" dirty="0" err="1" smtClean="0"/>
              <a:t>podstatou</a:t>
            </a:r>
            <a:r>
              <a:rPr lang="en-GB" sz="1200" dirty="0" smtClean="0"/>
              <a:t> </a:t>
            </a:r>
            <a:r>
              <a:rPr lang="en-GB" sz="1200" dirty="0" err="1" smtClean="0"/>
              <a:t>konzervace</a:t>
            </a:r>
            <a:r>
              <a:rPr lang="en-GB" sz="1200" dirty="0" smtClean="0"/>
              <a:t> je </a:t>
            </a:r>
            <a:r>
              <a:rPr lang="en-GB" sz="1200" dirty="0" err="1" smtClean="0"/>
              <a:t>jejich</a:t>
            </a:r>
            <a:r>
              <a:rPr lang="en-GB" sz="1200" dirty="0" smtClean="0"/>
              <a:t> </a:t>
            </a:r>
            <a:r>
              <a:rPr lang="en-GB" sz="1200" dirty="0" err="1" smtClean="0"/>
              <a:t>zachování</a:t>
            </a:r>
            <a:r>
              <a:rPr lang="en-GB" sz="1200" dirty="0" smtClean="0"/>
              <a:t> pro </a:t>
            </a:r>
            <a:r>
              <a:rPr lang="en-GB" sz="1200" dirty="0" err="1" smtClean="0"/>
              <a:t>vzdělávací</a:t>
            </a:r>
            <a:r>
              <a:rPr lang="en-GB" sz="1200" dirty="0" smtClean="0"/>
              <a:t> </a:t>
            </a:r>
            <a:r>
              <a:rPr lang="en-GB" sz="1200" dirty="0" err="1" smtClean="0"/>
              <a:t>účely</a:t>
            </a:r>
            <a:r>
              <a:rPr lang="en-GB" sz="1200" dirty="0" smtClean="0"/>
              <a:t> </a:t>
            </a:r>
            <a:r>
              <a:rPr lang="en-GB" sz="1200" dirty="0" err="1" smtClean="0"/>
              <a:t>budoucích</a:t>
            </a:r>
            <a:r>
              <a:rPr lang="en-GB" sz="1200" dirty="0" smtClean="0"/>
              <a:t> </a:t>
            </a:r>
            <a:r>
              <a:rPr lang="en-GB" sz="1200" dirty="0" err="1" smtClean="0"/>
              <a:t>generací</a:t>
            </a:r>
            <a:endParaRPr lang="en-GB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O </a:t>
            </a:r>
            <a:r>
              <a:rPr lang="en-GB" sz="1200" dirty="0" err="1" smtClean="0"/>
              <a:t>nápravu</a:t>
            </a:r>
            <a:r>
              <a:rPr lang="en-GB" sz="1200" dirty="0" smtClean="0"/>
              <a:t> </a:t>
            </a:r>
            <a:r>
              <a:rPr lang="en-GB" sz="1200" dirty="0" err="1" smtClean="0"/>
              <a:t>pohledu</a:t>
            </a:r>
            <a:r>
              <a:rPr lang="en-GB" sz="1200" dirty="0" smtClean="0"/>
              <a:t> </a:t>
            </a:r>
            <a:r>
              <a:rPr lang="en-GB" sz="1200" dirty="0" err="1" smtClean="0"/>
              <a:t>na</a:t>
            </a:r>
            <a:r>
              <a:rPr lang="en-GB" sz="1200" dirty="0" smtClean="0"/>
              <a:t> </a:t>
            </a:r>
            <a:r>
              <a:rPr lang="en-GB" sz="1200" dirty="0" err="1" smtClean="0"/>
              <a:t>roli</a:t>
            </a:r>
            <a:r>
              <a:rPr lang="en-GB" sz="1200" dirty="0" smtClean="0"/>
              <a:t> </a:t>
            </a:r>
            <a:r>
              <a:rPr lang="en-GB" sz="1200" dirty="0" err="1" smtClean="0"/>
              <a:t>muzejního</a:t>
            </a:r>
            <a:r>
              <a:rPr lang="en-GB" sz="1200" dirty="0" smtClean="0"/>
              <a:t> </a:t>
            </a:r>
            <a:r>
              <a:rPr lang="en-GB" sz="1200" dirty="0" err="1" smtClean="0"/>
              <a:t>pedagoga</a:t>
            </a:r>
            <a:r>
              <a:rPr lang="en-GB" sz="1200" dirty="0" smtClean="0"/>
              <a:t> </a:t>
            </a:r>
            <a:r>
              <a:rPr lang="en-GB" sz="1200" dirty="0" err="1" smtClean="0"/>
              <a:t>musí</a:t>
            </a:r>
            <a:r>
              <a:rPr lang="en-GB" sz="1200" dirty="0" smtClean="0"/>
              <a:t> </a:t>
            </a:r>
            <a:r>
              <a:rPr lang="en-GB" sz="1200" dirty="0" err="1" smtClean="0"/>
              <a:t>usilovat</a:t>
            </a:r>
            <a:r>
              <a:rPr lang="en-GB" sz="1200" dirty="0" smtClean="0"/>
              <a:t> </a:t>
            </a:r>
            <a:r>
              <a:rPr lang="en-GB" sz="1200" dirty="0" err="1" smtClean="0"/>
              <a:t>především</a:t>
            </a:r>
            <a:r>
              <a:rPr lang="en-GB" sz="1200" dirty="0" smtClean="0"/>
              <a:t> on </a:t>
            </a:r>
            <a:r>
              <a:rPr lang="en-GB" sz="1200" dirty="0" err="1" smtClean="0"/>
              <a:t>sám</a:t>
            </a:r>
            <a:endParaRPr lang="en-GB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/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D5BEB-F787-4CEF-922F-CC7EE791069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053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25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26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27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28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3D658-780A-4FE4-8623-F98DAB5ACE42}" type="datetimeFigureOut">
              <a:rPr lang="en-IE"/>
              <a:pPr>
                <a:defRPr/>
              </a:pPr>
              <a:t>10/05/2016</a:t>
            </a:fld>
            <a:endParaRPr lang="en-IE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3A8B3AE-9769-4780-9A06-283613BE4811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37864593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113F1-A1F7-48E5-A231-5ECE9CBCEAA4}" type="datetimeFigureOut">
              <a:rPr lang="en-IE"/>
              <a:pPr>
                <a:defRPr/>
              </a:pPr>
              <a:t>10/05/2016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BC617A5-7E9E-44CA-870F-1CF3CD651971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15691930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26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27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28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07AB7E-F5B8-49DA-87A1-639D265AB092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BA92A-AB2B-4420-B55A-41F09472D501}" type="datetimeFigureOut">
              <a:rPr lang="en-IE"/>
              <a:pPr>
                <a:defRPr/>
              </a:pPr>
              <a:t>10/05/2016</a:t>
            </a:fld>
            <a:endParaRPr lang="en-IE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098903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89E46-DAA2-4435-8B44-A21C38472AC1}" type="datetimeFigureOut">
              <a:rPr lang="en-IE"/>
              <a:pPr>
                <a:defRPr/>
              </a:pPr>
              <a:t>10/05/2016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5370B08-A7F0-4CC6-A19F-CB1DAEFA0322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14905780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10" name="Rectangle 26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2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28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2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3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0EB8E-0F80-4C3C-B936-CF8AB3CDC854}" type="datetimeFigureOut">
              <a:rPr lang="en-IE"/>
              <a:pPr>
                <a:defRPr/>
              </a:pPr>
              <a:t>10/05/2016</a:t>
            </a:fld>
            <a:endParaRPr lang="en-IE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D44EE3-4414-4EC2-8E1F-2B58F8B1AFD1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24227567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CF744-C9D0-453C-97EF-0DE90331DA02}" type="datetimeFigureOut">
              <a:rPr lang="en-IE"/>
              <a:pPr>
                <a:defRPr/>
              </a:pPr>
              <a:t>10/05/2016</a:t>
            </a:fld>
            <a:endParaRPr lang="en-IE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694E02-D96B-4D07-AB04-4A3AED01AEAC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27879125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12" name="Rectangle 25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27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ectangle 2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Oval 2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3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A3A99-3812-4EA4-A0C7-F27C84343578}" type="datetimeFigureOut">
              <a:rPr lang="en-IE"/>
              <a:pPr>
                <a:defRPr/>
              </a:pPr>
              <a:t>10/05/2016</a:t>
            </a:fld>
            <a:endParaRPr lang="en-IE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496352-E8CB-46E0-B429-76014AD34C75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11334539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902BE-EF99-4A33-9FE6-938C69AF1E0C}" type="datetimeFigureOut">
              <a:rPr lang="en-IE"/>
              <a:pPr>
                <a:defRPr/>
              </a:pPr>
              <a:t>10/05/2016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B78088-D0B7-4CFB-BD24-7E0A85509C74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419296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2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36F8B-11E2-4946-9CD4-26DAD14D383F}" type="datetimeFigureOut">
              <a:rPr lang="en-IE"/>
              <a:pPr>
                <a:defRPr/>
              </a:pPr>
              <a:t>10/05/2016</a:t>
            </a:fld>
            <a:endParaRPr lang="en-IE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183B83D-E60B-4862-86AE-05A2FAA3888D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381413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10" name="Rectangle 25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26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27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28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29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3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0ACE48-E9DE-4B18-91FB-3DBDF7A3EEC3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16240-A75C-4C62-BAB5-E9108553D8BF}" type="datetimeFigureOut">
              <a:rPr lang="en-IE"/>
              <a:pPr>
                <a:defRPr/>
              </a:pPr>
              <a:t>10/05/2016</a:t>
            </a:fld>
            <a:endParaRPr lang="en-IE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346564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10" name="Rectangle 25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26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2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28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29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3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A7AB88-06C3-41BC-89AE-C8722F951C2A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ACFCA-FF8D-4F24-9052-49710671B9F8}" type="datetimeFigureOut">
              <a:rPr lang="en-IE"/>
              <a:pPr>
                <a:defRPr/>
              </a:pPr>
              <a:t>10/05/2016</a:t>
            </a:fld>
            <a:endParaRPr lang="en-IE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21808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89C2AC-BB6D-4298-84F9-EBC354107C59}" type="datetimeFigureOut">
              <a:rPr lang="en-IE"/>
              <a:pPr>
                <a:defRPr/>
              </a:pPr>
              <a:t>10/05/2016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 smtClean="0">
                <a:solidFill>
                  <a:srgbClr val="7B9899"/>
                </a:solidFill>
                <a:latin typeface="Georgia" panose="02040502050405020303" pitchFamily="18" charset="0"/>
              </a:defRPr>
            </a:lvl1pPr>
          </a:lstStyle>
          <a:p>
            <a:pPr>
              <a:defRPr/>
            </a:pPr>
            <a:fld id="{E092328F-6420-4E94-8BF0-89E8541A7185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com.org/professional_standards.as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b="0" dirty="0" smtClean="0"/>
              <a:t>Jana Jiroutová, </a:t>
            </a:r>
            <a:r>
              <a:rPr lang="cs-CZ" b="0" dirty="0" err="1" smtClean="0"/>
              <a:t>M</a:t>
            </a:r>
            <a:r>
              <a:rPr lang="cs-CZ" b="0" dirty="0" smtClean="0"/>
              <a:t>.</a:t>
            </a:r>
            <a:r>
              <a:rPr lang="cs-CZ" b="0" dirty="0" err="1" smtClean="0"/>
              <a:t>Phil</a:t>
            </a:r>
            <a:r>
              <a:rPr lang="cs-CZ" b="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GB" sz="1800" dirty="0" err="1" smtClean="0"/>
              <a:t>Univerzita</a:t>
            </a:r>
            <a:r>
              <a:rPr lang="en-GB" sz="1800" dirty="0" smtClean="0"/>
              <a:t> </a:t>
            </a:r>
            <a:r>
              <a:rPr lang="en-GB" sz="1800" dirty="0" err="1" smtClean="0"/>
              <a:t>palackého</a:t>
            </a:r>
            <a:r>
              <a:rPr lang="en-GB" sz="1800" dirty="0" smtClean="0"/>
              <a:t> v </a:t>
            </a:r>
            <a:r>
              <a:rPr lang="en-GB" sz="1800" dirty="0" err="1" smtClean="0"/>
              <a:t>olomouci</a:t>
            </a:r>
            <a:endParaRPr lang="en-GB" sz="1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GB" sz="1800" dirty="0" err="1" smtClean="0"/>
              <a:t>Pedagogická</a:t>
            </a:r>
            <a:r>
              <a:rPr lang="en-GB" sz="1800" dirty="0" smtClean="0"/>
              <a:t> </a:t>
            </a:r>
            <a:r>
              <a:rPr lang="en-GB" sz="1800" dirty="0" err="1" smtClean="0"/>
              <a:t>fakulta</a:t>
            </a:r>
            <a:endParaRPr lang="en-GB" sz="1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GB" sz="1800" dirty="0" err="1" smtClean="0"/>
              <a:t>Katedra</a:t>
            </a:r>
            <a:r>
              <a:rPr lang="en-GB" sz="1800" dirty="0" smtClean="0"/>
              <a:t> </a:t>
            </a:r>
            <a:r>
              <a:rPr lang="en-GB" sz="1800" dirty="0" err="1" smtClean="0"/>
              <a:t>výtvarné</a:t>
            </a:r>
            <a:r>
              <a:rPr lang="en-GB" sz="1800" dirty="0" smtClean="0"/>
              <a:t> </a:t>
            </a:r>
            <a:r>
              <a:rPr lang="en-GB" sz="1800" dirty="0" err="1" smtClean="0"/>
              <a:t>výchovy</a:t>
            </a:r>
            <a:endParaRPr lang="en-I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Role </a:t>
            </a:r>
            <a:r>
              <a:rPr lang="en-GB" dirty="0" err="1"/>
              <a:t>muzejního</a:t>
            </a:r>
            <a:r>
              <a:rPr lang="en-GB" dirty="0"/>
              <a:t> </a:t>
            </a:r>
            <a:r>
              <a:rPr lang="en-GB" dirty="0" err="1"/>
              <a:t>pedagoga</a:t>
            </a:r>
            <a:r>
              <a:rPr lang="en-GB" dirty="0"/>
              <a:t> </a:t>
            </a:r>
            <a:r>
              <a:rPr lang="en-GB" dirty="0" err="1"/>
              <a:t>pohledem</a:t>
            </a:r>
            <a:r>
              <a:rPr lang="en-GB" dirty="0"/>
              <a:t> </a:t>
            </a:r>
            <a:r>
              <a:rPr lang="en-GB" dirty="0" err="1"/>
              <a:t>zahraničních</a:t>
            </a:r>
            <a:r>
              <a:rPr lang="en-GB" dirty="0"/>
              <a:t> </a:t>
            </a:r>
            <a:r>
              <a:rPr lang="en-GB" dirty="0" err="1" smtClean="0"/>
              <a:t>odborníků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Pracovní</a:t>
            </a:r>
            <a:r>
              <a:rPr lang="en-GB" dirty="0" smtClean="0"/>
              <a:t> </a:t>
            </a:r>
            <a:r>
              <a:rPr lang="en-GB" dirty="0" err="1" smtClean="0"/>
              <a:t>náplň</a:t>
            </a:r>
            <a:r>
              <a:rPr lang="en-GB" dirty="0" smtClean="0"/>
              <a:t> </a:t>
            </a:r>
            <a:r>
              <a:rPr lang="en-GB" dirty="0" err="1" smtClean="0"/>
              <a:t>muzejního</a:t>
            </a:r>
            <a:r>
              <a:rPr lang="en-GB" dirty="0" smtClean="0"/>
              <a:t> </a:t>
            </a:r>
            <a:r>
              <a:rPr lang="en-GB" dirty="0" err="1" smtClean="0"/>
              <a:t>pedagoga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 err="1" smtClean="0"/>
              <a:t>Muzejní</a:t>
            </a:r>
            <a:r>
              <a:rPr lang="en-GB" sz="2400" dirty="0" smtClean="0"/>
              <a:t> </a:t>
            </a:r>
            <a:r>
              <a:rPr lang="en-GB" sz="2400" dirty="0" err="1" smtClean="0"/>
              <a:t>edukace</a:t>
            </a:r>
            <a:r>
              <a:rPr lang="en-GB" sz="2400" dirty="0" smtClean="0"/>
              <a:t> – </a:t>
            </a:r>
            <a:r>
              <a:rPr lang="en-GB" sz="2400" dirty="0" err="1" smtClean="0"/>
              <a:t>výchova</a:t>
            </a:r>
            <a:r>
              <a:rPr lang="en-GB" sz="2400" dirty="0" smtClean="0"/>
              <a:t> a </a:t>
            </a:r>
            <a:r>
              <a:rPr lang="en-GB" sz="2400" dirty="0" err="1" smtClean="0"/>
              <a:t>vzdělávání</a:t>
            </a:r>
            <a:endParaRPr lang="en-GB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 err="1" smtClean="0"/>
              <a:t>Školení</a:t>
            </a:r>
            <a:r>
              <a:rPr lang="en-GB" sz="2400" dirty="0" smtClean="0"/>
              <a:t> pro </a:t>
            </a:r>
            <a:r>
              <a:rPr lang="en-GB" sz="2400" dirty="0" err="1" smtClean="0"/>
              <a:t>učitele</a:t>
            </a:r>
            <a:endParaRPr lang="en-GB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 err="1" smtClean="0"/>
              <a:t>Školení</a:t>
            </a:r>
            <a:r>
              <a:rPr lang="en-GB" sz="2400" dirty="0" smtClean="0"/>
              <a:t> </a:t>
            </a:r>
            <a:r>
              <a:rPr lang="en-GB" sz="2400" dirty="0" err="1" smtClean="0"/>
              <a:t>muzejního</a:t>
            </a:r>
            <a:r>
              <a:rPr lang="en-GB" sz="2400" dirty="0" smtClean="0"/>
              <a:t> </a:t>
            </a:r>
            <a:r>
              <a:rPr lang="en-GB" sz="2400" dirty="0" err="1" smtClean="0"/>
              <a:t>personálu</a:t>
            </a:r>
            <a:endParaRPr lang="en-GB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 err="1" smtClean="0"/>
              <a:t>Usilovat</a:t>
            </a:r>
            <a:r>
              <a:rPr lang="en-GB" sz="2400" dirty="0" smtClean="0"/>
              <a:t> o </a:t>
            </a:r>
            <a:r>
              <a:rPr lang="en-GB" sz="2400" dirty="0" err="1" smtClean="0"/>
              <a:t>participaci</a:t>
            </a:r>
            <a:r>
              <a:rPr lang="en-GB" sz="2400" dirty="0" smtClean="0"/>
              <a:t> </a:t>
            </a:r>
            <a:r>
              <a:rPr lang="en-GB" sz="2400" dirty="0" err="1" smtClean="0"/>
              <a:t>široké</a:t>
            </a:r>
            <a:r>
              <a:rPr lang="en-GB" sz="2400" dirty="0" smtClean="0"/>
              <a:t> </a:t>
            </a:r>
            <a:r>
              <a:rPr lang="en-GB" sz="2400" dirty="0" err="1" smtClean="0"/>
              <a:t>veřejnosti</a:t>
            </a:r>
            <a:endParaRPr lang="en-GB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 err="1" smtClean="0"/>
              <a:t>Spolupráce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plánování</a:t>
            </a:r>
            <a:r>
              <a:rPr lang="en-GB" sz="2400" dirty="0" smtClean="0"/>
              <a:t> a </a:t>
            </a:r>
            <a:r>
              <a:rPr lang="en-GB" sz="2400" dirty="0" err="1" smtClean="0"/>
              <a:t>projektování</a:t>
            </a:r>
            <a:r>
              <a:rPr lang="en-GB" sz="2400" dirty="0" smtClean="0"/>
              <a:t> </a:t>
            </a:r>
            <a:r>
              <a:rPr lang="en-GB" sz="2400" dirty="0" err="1" smtClean="0"/>
              <a:t>výstavních</a:t>
            </a:r>
            <a:r>
              <a:rPr lang="en-GB" sz="2400" dirty="0" smtClean="0"/>
              <a:t> </a:t>
            </a:r>
            <a:r>
              <a:rPr lang="en-GB" sz="2400" dirty="0" err="1" smtClean="0"/>
              <a:t>expozic</a:t>
            </a:r>
            <a:endParaRPr lang="en-GB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 err="1" smtClean="0"/>
              <a:t>Vyhodnocování</a:t>
            </a:r>
            <a:r>
              <a:rPr lang="en-GB" sz="2400" dirty="0" smtClean="0"/>
              <a:t> </a:t>
            </a:r>
            <a:r>
              <a:rPr lang="en-GB" sz="2400" dirty="0" err="1" smtClean="0"/>
              <a:t>vzdělávacích</a:t>
            </a:r>
            <a:r>
              <a:rPr lang="en-GB" sz="2400" dirty="0" smtClean="0"/>
              <a:t> </a:t>
            </a:r>
            <a:r>
              <a:rPr lang="en-GB" sz="2400" dirty="0" err="1" smtClean="0"/>
              <a:t>aktivit</a:t>
            </a:r>
            <a:endParaRPr lang="en-GB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 err="1" smtClean="0"/>
              <a:t>Administrativní</a:t>
            </a:r>
            <a:r>
              <a:rPr lang="en-GB" sz="2400" dirty="0" smtClean="0"/>
              <a:t> </a:t>
            </a:r>
            <a:r>
              <a:rPr lang="en-GB" sz="2400" dirty="0" err="1" smtClean="0"/>
              <a:t>práce</a:t>
            </a:r>
            <a:endParaRPr lang="en-GB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 err="1" smtClean="0"/>
              <a:t>Marketingová</a:t>
            </a:r>
            <a:r>
              <a:rPr lang="en-GB" sz="2400" dirty="0" smtClean="0"/>
              <a:t> </a:t>
            </a:r>
            <a:r>
              <a:rPr lang="en-GB" sz="2400" dirty="0" err="1" smtClean="0"/>
              <a:t>činnost</a:t>
            </a:r>
            <a:r>
              <a:rPr lang="en-GB" sz="2400" dirty="0" smtClean="0"/>
              <a:t> a </a:t>
            </a:r>
            <a:r>
              <a:rPr lang="en-GB" sz="2400" dirty="0" err="1" smtClean="0"/>
              <a:t>zviditelňování</a:t>
            </a:r>
            <a:r>
              <a:rPr lang="en-GB" sz="2400" dirty="0" smtClean="0"/>
              <a:t> </a:t>
            </a:r>
            <a:r>
              <a:rPr lang="en-GB" sz="2400" dirty="0" err="1" smtClean="0"/>
              <a:t>muzejních</a:t>
            </a:r>
            <a:r>
              <a:rPr lang="en-GB" sz="2400" dirty="0" smtClean="0"/>
              <a:t> </a:t>
            </a:r>
            <a:r>
              <a:rPr lang="en-GB" sz="2400" dirty="0" err="1" smtClean="0"/>
              <a:t>aktivit</a:t>
            </a:r>
            <a:endParaRPr lang="en-GB" sz="24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44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34400" cy="758825"/>
          </a:xfrm>
        </p:spPr>
        <p:txBody>
          <a:bodyPr/>
          <a:lstStyle/>
          <a:p>
            <a:r>
              <a:rPr lang="en-GB" dirty="0" err="1" smtClean="0"/>
              <a:t>Poslání</a:t>
            </a:r>
            <a:r>
              <a:rPr lang="en-GB" dirty="0" smtClean="0"/>
              <a:t> </a:t>
            </a:r>
            <a:r>
              <a:rPr lang="en-GB" dirty="0" err="1" smtClean="0"/>
              <a:t>muzejního</a:t>
            </a:r>
            <a:r>
              <a:rPr lang="en-GB" dirty="0" smtClean="0"/>
              <a:t> </a:t>
            </a:r>
            <a:r>
              <a:rPr lang="en-GB" dirty="0" err="1" smtClean="0"/>
              <a:t>pedagoga</a:t>
            </a:r>
            <a:r>
              <a:rPr lang="cs-CZ" dirty="0" smtClean="0"/>
              <a:t> 21. století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 err="1" smtClean="0"/>
              <a:t>Reflexe</a:t>
            </a:r>
            <a:r>
              <a:rPr lang="en-GB" sz="2400" dirty="0"/>
              <a:t> </a:t>
            </a:r>
            <a:r>
              <a:rPr lang="en-GB" sz="2400" dirty="0" err="1" smtClean="0"/>
              <a:t>informační</a:t>
            </a:r>
            <a:r>
              <a:rPr lang="en-GB" sz="2400" dirty="0" smtClean="0"/>
              <a:t> </a:t>
            </a:r>
            <a:r>
              <a:rPr lang="en-GB" sz="2400" dirty="0" err="1" smtClean="0"/>
              <a:t>doby</a:t>
            </a:r>
            <a:r>
              <a:rPr lang="en-GB" sz="2400" dirty="0" smtClean="0"/>
              <a:t> – </a:t>
            </a:r>
            <a:r>
              <a:rPr lang="en-GB" sz="2400" dirty="0" err="1" smtClean="0"/>
              <a:t>ještě</a:t>
            </a:r>
            <a:r>
              <a:rPr lang="en-GB" sz="2400" dirty="0" smtClean="0"/>
              <a:t> </a:t>
            </a:r>
            <a:r>
              <a:rPr lang="en-GB" sz="2400" dirty="0" err="1" smtClean="0"/>
              <a:t>větší</a:t>
            </a:r>
            <a:r>
              <a:rPr lang="en-GB" sz="2400" dirty="0" smtClean="0"/>
              <a:t> </a:t>
            </a:r>
            <a:r>
              <a:rPr lang="en-GB" sz="2400" dirty="0" err="1" smtClean="0"/>
              <a:t>posun</a:t>
            </a:r>
            <a:r>
              <a:rPr lang="en-GB" sz="2400" dirty="0" smtClean="0"/>
              <a:t> k </a:t>
            </a:r>
            <a:r>
              <a:rPr lang="en-GB" sz="2400" dirty="0" err="1" smtClean="0"/>
              <a:t>výchově</a:t>
            </a:r>
            <a:r>
              <a:rPr lang="en-GB" sz="2400" dirty="0" smtClean="0"/>
              <a:t> a </a:t>
            </a:r>
            <a:r>
              <a:rPr lang="en-GB" sz="2400" dirty="0" err="1" smtClean="0"/>
              <a:t>vzdělávání</a:t>
            </a:r>
            <a:r>
              <a:rPr lang="en-GB" sz="2400" dirty="0" smtClean="0"/>
              <a:t> </a:t>
            </a:r>
            <a:r>
              <a:rPr lang="en-GB" sz="2400" dirty="0" smtClean="0"/>
              <a:t>(</a:t>
            </a:r>
            <a:r>
              <a:rPr lang="en-GB" sz="2400" dirty="0" err="1" smtClean="0"/>
              <a:t>využití</a:t>
            </a:r>
            <a:r>
              <a:rPr lang="en-GB" sz="2400" dirty="0" smtClean="0"/>
              <a:t> </a:t>
            </a:r>
            <a:r>
              <a:rPr lang="en-GB" sz="2400" dirty="0" err="1" smtClean="0"/>
              <a:t>nových</a:t>
            </a:r>
            <a:r>
              <a:rPr lang="en-GB" sz="2400" dirty="0" smtClean="0"/>
              <a:t> </a:t>
            </a:r>
            <a:r>
              <a:rPr lang="en-GB" sz="2400" dirty="0" err="1" smtClean="0"/>
              <a:t>technologií</a:t>
            </a:r>
            <a:r>
              <a:rPr lang="en-GB" sz="2400" dirty="0" smtClean="0"/>
              <a:t> a </a:t>
            </a:r>
            <a:r>
              <a:rPr lang="en-GB" sz="2400" dirty="0" err="1" smtClean="0"/>
              <a:t>sociálních</a:t>
            </a:r>
            <a:r>
              <a:rPr lang="en-GB" sz="2400" dirty="0"/>
              <a:t> </a:t>
            </a:r>
            <a:r>
              <a:rPr lang="en-GB" sz="2400" dirty="0" err="1" smtClean="0"/>
              <a:t>médií</a:t>
            </a:r>
            <a:r>
              <a:rPr lang="en-GB" sz="2400" dirty="0" smtClean="0"/>
              <a:t>, </a:t>
            </a:r>
            <a:r>
              <a:rPr lang="en-GB" sz="2400" dirty="0" err="1" smtClean="0"/>
              <a:t>muzejních</a:t>
            </a:r>
            <a:r>
              <a:rPr lang="en-GB" sz="2400" dirty="0" smtClean="0"/>
              <a:t> </a:t>
            </a:r>
            <a:r>
              <a:rPr lang="en-GB" sz="2400" dirty="0" err="1" smtClean="0"/>
              <a:t>prohlídek</a:t>
            </a:r>
            <a:r>
              <a:rPr lang="en-GB" sz="2400" smtClean="0"/>
              <a:t> </a:t>
            </a:r>
            <a:r>
              <a:rPr lang="en-GB" sz="2400"/>
              <a:t>online </a:t>
            </a:r>
            <a:r>
              <a:rPr lang="en-GB" sz="2400" smtClean="0"/>
              <a:t>apod</a:t>
            </a:r>
            <a:r>
              <a:rPr lang="en-GB" sz="2400" dirty="0" smtClean="0"/>
              <a:t>.)</a:t>
            </a:r>
            <a:endParaRPr lang="en-GB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 err="1" smtClean="0">
                <a:sym typeface="Wingdings" panose="05000000000000000000" pitchFamily="2" charset="2"/>
              </a:rPr>
              <a:t>muzejní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dirty="0" err="1" smtClean="0">
                <a:sym typeface="Wingdings" panose="05000000000000000000" pitchFamily="2" charset="2"/>
              </a:rPr>
              <a:t>edukace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dirty="0" err="1" smtClean="0">
                <a:sym typeface="Wingdings" panose="05000000000000000000" pitchFamily="2" charset="2"/>
              </a:rPr>
              <a:t>zaměřena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dirty="0" err="1" smtClean="0">
                <a:sym typeface="Wingdings" panose="05000000000000000000" pitchFamily="2" charset="2"/>
              </a:rPr>
              <a:t>na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b="1" i="1" dirty="0" err="1" smtClean="0">
                <a:sym typeface="Wingdings" panose="05000000000000000000" pitchFamily="2" charset="2"/>
              </a:rPr>
              <a:t>základní</a:t>
            </a:r>
            <a:r>
              <a:rPr lang="en-GB" sz="2400" b="1" i="1" dirty="0" smtClean="0">
                <a:sym typeface="Wingdings" panose="05000000000000000000" pitchFamily="2" charset="2"/>
              </a:rPr>
              <a:t> </a:t>
            </a:r>
            <a:r>
              <a:rPr lang="en-GB" sz="2400" b="1" i="1" dirty="0" err="1" smtClean="0">
                <a:sym typeface="Wingdings" panose="05000000000000000000" pitchFamily="2" charset="2"/>
              </a:rPr>
              <a:t>dovedosti</a:t>
            </a:r>
            <a:r>
              <a:rPr lang="en-GB" sz="2400" b="1" i="1" dirty="0" smtClean="0">
                <a:sym typeface="Wingdings" panose="05000000000000000000" pitchFamily="2" charset="2"/>
              </a:rPr>
              <a:t> </a:t>
            </a:r>
            <a:r>
              <a:rPr lang="en-GB" sz="2400" b="1" i="1" dirty="0" err="1" smtClean="0">
                <a:sym typeface="Wingdings" panose="05000000000000000000" pitchFamily="2" charset="2"/>
              </a:rPr>
              <a:t>dnešní</a:t>
            </a:r>
            <a:r>
              <a:rPr lang="en-GB" sz="2400" b="1" i="1" dirty="0" smtClean="0">
                <a:sym typeface="Wingdings" panose="05000000000000000000" pitchFamily="2" charset="2"/>
              </a:rPr>
              <a:t> </a:t>
            </a:r>
            <a:r>
              <a:rPr lang="en-GB" sz="2400" b="1" i="1" dirty="0" err="1" smtClean="0">
                <a:sym typeface="Wingdings" panose="05000000000000000000" pitchFamily="2" charset="2"/>
              </a:rPr>
              <a:t>doby</a:t>
            </a:r>
            <a:r>
              <a:rPr lang="en-GB" sz="2400" dirty="0" smtClean="0">
                <a:sym typeface="Wingdings" panose="05000000000000000000" pitchFamily="2" charset="2"/>
              </a:rPr>
              <a:t>: </a:t>
            </a:r>
            <a:r>
              <a:rPr lang="en-GB" sz="2400" dirty="0" err="1" smtClean="0">
                <a:sym typeface="Wingdings" panose="05000000000000000000" pitchFamily="2" charset="2"/>
              </a:rPr>
              <a:t>kritické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dirty="0" err="1" smtClean="0">
                <a:sym typeface="Wingdings" panose="05000000000000000000" pitchFamily="2" charset="2"/>
              </a:rPr>
              <a:t>myšlení</a:t>
            </a:r>
            <a:r>
              <a:rPr lang="en-GB" sz="2400" dirty="0" smtClean="0">
                <a:sym typeface="Wingdings" panose="05000000000000000000" pitchFamily="2" charset="2"/>
              </a:rPr>
              <a:t>, </a:t>
            </a:r>
            <a:r>
              <a:rPr lang="en-GB" sz="2400" dirty="0" err="1" smtClean="0">
                <a:sym typeface="Wingdings" panose="05000000000000000000" pitchFamily="2" charset="2"/>
              </a:rPr>
              <a:t>schopnost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dirty="0" err="1" smtClean="0">
                <a:sym typeface="Wingdings" panose="05000000000000000000" pitchFamily="2" charset="2"/>
              </a:rPr>
              <a:t>třídit</a:t>
            </a:r>
            <a:r>
              <a:rPr lang="en-GB" sz="2400" dirty="0" smtClean="0">
                <a:sym typeface="Wingdings" panose="05000000000000000000" pitchFamily="2" charset="2"/>
              </a:rPr>
              <a:t> a </a:t>
            </a:r>
            <a:r>
              <a:rPr lang="en-GB" sz="2400" dirty="0" err="1" smtClean="0">
                <a:sym typeface="Wingdings" panose="05000000000000000000" pitchFamily="2" charset="2"/>
              </a:rPr>
              <a:t>syntetizovat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dirty="0" err="1" smtClean="0">
                <a:sym typeface="Wingdings" panose="05000000000000000000" pitchFamily="2" charset="2"/>
              </a:rPr>
              <a:t>informace</a:t>
            </a:r>
            <a:r>
              <a:rPr lang="en-GB" sz="2400" dirty="0" smtClean="0">
                <a:sym typeface="Wingdings" panose="05000000000000000000" pitchFamily="2" charset="2"/>
              </a:rPr>
              <a:t>, </a:t>
            </a:r>
            <a:r>
              <a:rPr lang="en-GB" sz="2400" dirty="0" err="1" smtClean="0">
                <a:sym typeface="Wingdings" panose="05000000000000000000" pitchFamily="2" charset="2"/>
              </a:rPr>
              <a:t>schopnost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dirty="0" err="1" smtClean="0">
                <a:sym typeface="Wingdings" panose="05000000000000000000" pitchFamily="2" charset="2"/>
              </a:rPr>
              <a:t>aplikovat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dirty="0" err="1" smtClean="0">
                <a:sym typeface="Wingdings" panose="05000000000000000000" pitchFamily="2" charset="2"/>
              </a:rPr>
              <a:t>nové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dirty="0" err="1" smtClean="0">
                <a:sym typeface="Wingdings" panose="05000000000000000000" pitchFamily="2" charset="2"/>
              </a:rPr>
              <a:t>poznatky</a:t>
            </a:r>
            <a:r>
              <a:rPr lang="en-GB" sz="2400" dirty="0" smtClean="0">
                <a:sym typeface="Wingdings" panose="05000000000000000000" pitchFamily="2" charset="2"/>
              </a:rPr>
              <a:t> v </a:t>
            </a:r>
            <a:r>
              <a:rPr lang="en-GB" sz="2400" dirty="0" err="1" smtClean="0">
                <a:sym typeface="Wingdings" panose="05000000000000000000" pitchFamily="2" charset="2"/>
              </a:rPr>
              <a:t>reálném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dirty="0" err="1" smtClean="0">
                <a:sym typeface="Wingdings" panose="05000000000000000000" pitchFamily="2" charset="2"/>
              </a:rPr>
              <a:t>světě</a:t>
            </a:r>
            <a:r>
              <a:rPr lang="en-GB" sz="2400" dirty="0" smtClean="0">
                <a:sym typeface="Wingdings" panose="05000000000000000000" pitchFamily="2" charset="2"/>
              </a:rPr>
              <a:t>, </a:t>
            </a:r>
            <a:r>
              <a:rPr lang="en-GB" sz="2400" dirty="0" err="1" smtClean="0">
                <a:sym typeface="Wingdings" panose="05000000000000000000" pitchFamily="2" charset="2"/>
              </a:rPr>
              <a:t>inovativnost</a:t>
            </a:r>
            <a:r>
              <a:rPr lang="en-GB" sz="2400" dirty="0" smtClean="0">
                <a:sym typeface="Wingdings" panose="05000000000000000000" pitchFamily="2" charset="2"/>
              </a:rPr>
              <a:t> a </a:t>
            </a:r>
            <a:r>
              <a:rPr lang="en-GB" sz="2400" dirty="0" err="1" smtClean="0">
                <a:sym typeface="Wingdings" panose="05000000000000000000" pitchFamily="2" charset="2"/>
              </a:rPr>
              <a:t>tvořivost</a:t>
            </a:r>
            <a:r>
              <a:rPr lang="en-GB" sz="2400" dirty="0" smtClean="0">
                <a:sym typeface="Wingdings" panose="05000000000000000000" pitchFamily="2" charset="2"/>
              </a:rPr>
              <a:t>, </a:t>
            </a:r>
            <a:r>
              <a:rPr lang="en-GB" sz="2400" dirty="0" err="1" smtClean="0">
                <a:sym typeface="Wingdings" panose="05000000000000000000" pitchFamily="2" charset="2"/>
              </a:rPr>
              <a:t>týmová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dirty="0" err="1" smtClean="0">
                <a:sym typeface="Wingdings" panose="05000000000000000000" pitchFamily="2" charset="2"/>
              </a:rPr>
              <a:t>práce</a:t>
            </a:r>
            <a:r>
              <a:rPr lang="en-GB" sz="2400" dirty="0" smtClean="0">
                <a:sym typeface="Wingdings" panose="05000000000000000000" pitchFamily="2" charset="2"/>
              </a:rPr>
              <a:t> a </a:t>
            </a:r>
            <a:r>
              <a:rPr lang="en-GB" sz="2400" dirty="0" err="1" smtClean="0">
                <a:sym typeface="Wingdings" panose="05000000000000000000" pitchFamily="2" charset="2"/>
              </a:rPr>
              <a:t>spolupráce</a:t>
            </a:r>
            <a:r>
              <a:rPr lang="en-GB" sz="2400" dirty="0" smtClean="0">
                <a:sym typeface="Wingdings" panose="05000000000000000000" pitchFamily="2" charset="2"/>
              </a:rPr>
              <a:t> (Framework for 21</a:t>
            </a:r>
            <a:r>
              <a:rPr lang="en-GB" sz="2400" baseline="30000" dirty="0" smtClean="0">
                <a:sym typeface="Wingdings" panose="05000000000000000000" pitchFamily="2" charset="2"/>
              </a:rPr>
              <a:t>st</a:t>
            </a:r>
            <a:r>
              <a:rPr lang="en-GB" sz="2400" dirty="0" smtClean="0">
                <a:sym typeface="Wingdings" panose="05000000000000000000" pitchFamily="2" charset="2"/>
              </a:rPr>
              <a:t> Century </a:t>
            </a:r>
            <a:r>
              <a:rPr lang="en-GB" sz="2400" dirty="0" smtClean="0">
                <a:sym typeface="Wingdings" panose="05000000000000000000" pitchFamily="2" charset="2"/>
              </a:rPr>
              <a:t>Learning – P21)</a:t>
            </a:r>
            <a:endParaRPr lang="en-GB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b="1" i="1" dirty="0" err="1"/>
              <a:t>Esencí</a:t>
            </a:r>
            <a:r>
              <a:rPr lang="en-GB" sz="2400" b="1" i="1" dirty="0"/>
              <a:t> </a:t>
            </a:r>
            <a:r>
              <a:rPr lang="en-GB" sz="2400" b="1" i="1" dirty="0" err="1"/>
              <a:t>muzea</a:t>
            </a:r>
            <a:r>
              <a:rPr lang="en-GB" sz="2400" b="1" i="1" dirty="0"/>
              <a:t> 21. </a:t>
            </a:r>
            <a:r>
              <a:rPr lang="en-GB" sz="2400" b="1" i="1" dirty="0" err="1"/>
              <a:t>století</a:t>
            </a:r>
            <a:r>
              <a:rPr lang="en-GB" sz="2400" b="1" i="1" dirty="0"/>
              <a:t> </a:t>
            </a:r>
            <a:r>
              <a:rPr lang="en-GB" sz="2400" dirty="0" err="1"/>
              <a:t>již</a:t>
            </a:r>
            <a:r>
              <a:rPr lang="en-GB" sz="2400" dirty="0"/>
              <a:t> </a:t>
            </a:r>
            <a:r>
              <a:rPr lang="en-GB" sz="2400" dirty="0" err="1"/>
              <a:t>není</a:t>
            </a:r>
            <a:r>
              <a:rPr lang="en-GB" sz="2400" dirty="0"/>
              <a:t> </a:t>
            </a:r>
            <a:r>
              <a:rPr lang="en-GB" sz="2400" dirty="0" err="1"/>
              <a:t>předmět</a:t>
            </a:r>
            <a:r>
              <a:rPr lang="en-GB" sz="2400" dirty="0"/>
              <a:t>, ale </a:t>
            </a:r>
            <a:r>
              <a:rPr lang="en-GB" sz="2400" dirty="0" err="1"/>
              <a:t>zkušenost</a:t>
            </a:r>
            <a:r>
              <a:rPr lang="en-GB" sz="2400" dirty="0"/>
              <a:t> s </a:t>
            </a:r>
            <a:r>
              <a:rPr lang="en-GB" sz="2400" dirty="0" err="1"/>
              <a:t>ním</a:t>
            </a:r>
            <a:r>
              <a:rPr lang="en-GB" sz="2400" dirty="0"/>
              <a:t> </a:t>
            </a:r>
            <a:r>
              <a:rPr lang="en-GB" sz="2400" dirty="0">
                <a:sym typeface="Wingdings" panose="05000000000000000000" pitchFamily="2" charset="2"/>
              </a:rPr>
              <a:t> </a:t>
            </a:r>
            <a:r>
              <a:rPr lang="en-GB" sz="2400" dirty="0" err="1">
                <a:sym typeface="Wingdings" panose="05000000000000000000" pitchFamily="2" charset="2"/>
              </a:rPr>
              <a:t>již</a:t>
            </a:r>
            <a:r>
              <a:rPr lang="en-GB" sz="2400" dirty="0">
                <a:sym typeface="Wingdings" panose="05000000000000000000" pitchFamily="2" charset="2"/>
              </a:rPr>
              <a:t> ne </a:t>
            </a:r>
            <a:r>
              <a:rPr lang="en-GB" sz="2400" dirty="0" err="1">
                <a:sym typeface="Wingdings" panose="05000000000000000000" pitchFamily="2" charset="2"/>
              </a:rPr>
              <a:t>pouhé</a:t>
            </a:r>
            <a:r>
              <a:rPr lang="en-GB" sz="2400" dirty="0">
                <a:sym typeface="Wingdings" panose="05000000000000000000" pitchFamily="2" charset="2"/>
              </a:rPr>
              <a:t> </a:t>
            </a:r>
            <a:r>
              <a:rPr lang="en-GB" sz="2400" dirty="0" err="1">
                <a:sym typeface="Wingdings" panose="05000000000000000000" pitchFamily="2" charset="2"/>
              </a:rPr>
              <a:t>prohlížení</a:t>
            </a:r>
            <a:r>
              <a:rPr lang="en-GB" sz="2400" dirty="0">
                <a:sym typeface="Wingdings" panose="05000000000000000000" pitchFamily="2" charset="2"/>
              </a:rPr>
              <a:t> </a:t>
            </a:r>
            <a:r>
              <a:rPr lang="en-GB" sz="2400" dirty="0" err="1">
                <a:sym typeface="Wingdings" panose="05000000000000000000" pitchFamily="2" charset="2"/>
              </a:rPr>
              <a:t>objektu</a:t>
            </a:r>
            <a:r>
              <a:rPr lang="en-GB" sz="2400" dirty="0">
                <a:sym typeface="Wingdings" panose="05000000000000000000" pitchFamily="2" charset="2"/>
              </a:rPr>
              <a:t>, ale </a:t>
            </a:r>
            <a:r>
              <a:rPr lang="en-GB" sz="2400" dirty="0" err="1">
                <a:sym typeface="Wingdings" panose="05000000000000000000" pitchFamily="2" charset="2"/>
              </a:rPr>
              <a:t>navazování</a:t>
            </a:r>
            <a:r>
              <a:rPr lang="en-GB" sz="2400" dirty="0">
                <a:sym typeface="Wingdings" panose="05000000000000000000" pitchFamily="2" charset="2"/>
              </a:rPr>
              <a:t> </a:t>
            </a:r>
            <a:r>
              <a:rPr lang="en-GB" sz="2400" dirty="0" err="1">
                <a:sym typeface="Wingdings" panose="05000000000000000000" pitchFamily="2" charset="2"/>
              </a:rPr>
              <a:t>hlubšího</a:t>
            </a:r>
            <a:r>
              <a:rPr lang="en-GB" sz="2400" dirty="0">
                <a:sym typeface="Wingdings" panose="05000000000000000000" pitchFamily="2" charset="2"/>
              </a:rPr>
              <a:t> </a:t>
            </a:r>
            <a:r>
              <a:rPr lang="en-GB" sz="2400" dirty="0" err="1">
                <a:sym typeface="Wingdings" panose="05000000000000000000" pitchFamily="2" charset="2"/>
              </a:rPr>
              <a:t>smyslově</a:t>
            </a:r>
            <a:r>
              <a:rPr lang="en-GB" sz="2400" dirty="0">
                <a:sym typeface="Wingdings" panose="05000000000000000000" pitchFamily="2" charset="2"/>
              </a:rPr>
              <a:t> </a:t>
            </a:r>
            <a:r>
              <a:rPr lang="cs-CZ" sz="2400" dirty="0" smtClean="0">
                <a:sym typeface="Wingdings" panose="05000000000000000000" pitchFamily="2" charset="2"/>
              </a:rPr>
              <a:t>pro</a:t>
            </a:r>
            <a:r>
              <a:rPr lang="en-GB" sz="2400" dirty="0" err="1" smtClean="0">
                <a:sym typeface="Wingdings" panose="05000000000000000000" pitchFamily="2" charset="2"/>
              </a:rPr>
              <a:t>žitého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dirty="0" err="1">
                <a:sym typeface="Wingdings" panose="05000000000000000000" pitchFamily="2" charset="2"/>
              </a:rPr>
              <a:t>kontaktu</a:t>
            </a:r>
            <a:r>
              <a:rPr lang="en-GB" sz="2400" dirty="0">
                <a:sym typeface="Wingdings" panose="05000000000000000000" pitchFamily="2" charset="2"/>
              </a:rPr>
              <a:t> s </a:t>
            </a:r>
            <a:r>
              <a:rPr lang="en-GB" sz="2400" dirty="0" err="1" smtClean="0">
                <a:sym typeface="Wingdings" panose="05000000000000000000" pitchFamily="2" charset="2"/>
              </a:rPr>
              <a:t>ním</a:t>
            </a:r>
            <a:endParaRPr lang="en-GB" sz="2400" dirty="0" smtClean="0">
              <a:sym typeface="Wingdings" panose="05000000000000000000" pitchFamily="2" charset="2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400" dirty="0">
                <a:sym typeface="Wingdings" panose="05000000000000000000" pitchFamily="2" charset="2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5800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Poslání</a:t>
            </a:r>
            <a:r>
              <a:rPr lang="en-GB" dirty="0"/>
              <a:t> </a:t>
            </a:r>
            <a:r>
              <a:rPr lang="en-GB" dirty="0" err="1"/>
              <a:t>muzejního</a:t>
            </a:r>
            <a:r>
              <a:rPr lang="en-GB" dirty="0"/>
              <a:t> </a:t>
            </a:r>
            <a:r>
              <a:rPr lang="en-GB" dirty="0" err="1"/>
              <a:t>pedagoga</a:t>
            </a:r>
            <a:r>
              <a:rPr lang="cs-CZ" dirty="0"/>
              <a:t> 21. století</a:t>
            </a:r>
            <a:r>
              <a:rPr lang="en-GB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z="2800" dirty="0" smtClean="0">
                <a:sym typeface="Wingdings" panose="05000000000000000000" pitchFamily="2" charset="2"/>
              </a:rPr>
              <a:t>v </a:t>
            </a:r>
            <a:r>
              <a:rPr lang="en-GB" sz="2800" dirty="0">
                <a:sym typeface="Wingdings" panose="05000000000000000000" pitchFamily="2" charset="2"/>
              </a:rPr>
              <a:t>pol. 19. </a:t>
            </a:r>
            <a:r>
              <a:rPr lang="en-GB" sz="2800" dirty="0" err="1">
                <a:sym typeface="Wingdings" panose="05000000000000000000" pitchFamily="2" charset="2"/>
              </a:rPr>
              <a:t>stol</a:t>
            </a:r>
            <a:r>
              <a:rPr lang="en-GB" sz="2800" dirty="0">
                <a:sym typeface="Wingdings" panose="05000000000000000000" pitchFamily="2" charset="2"/>
              </a:rPr>
              <a:t>. </a:t>
            </a:r>
            <a:r>
              <a:rPr lang="cs-CZ" sz="2800" dirty="0" err="1" smtClean="0">
                <a:sym typeface="Wingdings" panose="05000000000000000000" pitchFamily="2" charset="2"/>
              </a:rPr>
              <a:t>s</a:t>
            </a:r>
            <a:r>
              <a:rPr lang="en-GB" sz="2800" dirty="0" err="1" smtClean="0">
                <a:sym typeface="Wingdings" panose="05000000000000000000" pitchFamily="2" charset="2"/>
              </a:rPr>
              <a:t>oudce</a:t>
            </a:r>
            <a:r>
              <a:rPr lang="en-GB" sz="2800" dirty="0" smtClean="0">
                <a:sym typeface="Wingdings" panose="05000000000000000000" pitchFamily="2" charset="2"/>
              </a:rPr>
              <a:t> </a:t>
            </a:r>
            <a:r>
              <a:rPr lang="en-GB" sz="2800" dirty="0">
                <a:sym typeface="Wingdings" panose="05000000000000000000" pitchFamily="2" charset="2"/>
              </a:rPr>
              <a:t>Coleridge: </a:t>
            </a:r>
            <a:endParaRPr lang="cs-CZ" sz="28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sz="2800" dirty="0">
                <a:sym typeface="Wingdings" panose="05000000000000000000" pitchFamily="2" charset="2"/>
              </a:rPr>
              <a:t>	</a:t>
            </a:r>
            <a:r>
              <a:rPr lang="cs-CZ" sz="2800" dirty="0" smtClean="0">
                <a:sym typeface="Wingdings" panose="05000000000000000000" pitchFamily="2" charset="2"/>
              </a:rPr>
              <a:t>„</a:t>
            </a:r>
            <a:r>
              <a:rPr lang="cs-CZ" sz="2800" dirty="0">
                <a:sym typeface="Wingdings" panose="05000000000000000000" pitchFamily="2" charset="2"/>
              </a:rPr>
              <a:t>podstatou sbírkotvorné činnosti muzeí není </a:t>
            </a:r>
            <a:r>
              <a:rPr lang="cs-CZ" sz="2800" dirty="0" smtClean="0">
                <a:sym typeface="Wingdings" panose="05000000000000000000" pitchFamily="2" charset="2"/>
              </a:rPr>
              <a:t>	pouhá </a:t>
            </a:r>
            <a:r>
              <a:rPr lang="cs-CZ" sz="2800" dirty="0">
                <a:sym typeface="Wingdings" panose="05000000000000000000" pitchFamily="2" charset="2"/>
              </a:rPr>
              <a:t>existence obrazů, ale nalézání způsobů, </a:t>
            </a:r>
            <a:r>
              <a:rPr lang="cs-CZ" sz="2800" dirty="0" smtClean="0">
                <a:sym typeface="Wingdings" panose="05000000000000000000" pitchFamily="2" charset="2"/>
              </a:rPr>
              <a:t>	jak </a:t>
            </a:r>
            <a:r>
              <a:rPr lang="cs-CZ" sz="2800" dirty="0">
                <a:sym typeface="Wingdings" panose="05000000000000000000" pitchFamily="2" charset="2"/>
              </a:rPr>
              <a:t>pomocí nich vytvářet pro širokou veřejnost </a:t>
            </a:r>
            <a:r>
              <a:rPr lang="cs-CZ" sz="2800" dirty="0" smtClean="0">
                <a:sym typeface="Wingdings" panose="05000000000000000000" pitchFamily="2" charset="2"/>
              </a:rPr>
              <a:t>	zušlechťující </a:t>
            </a:r>
            <a:r>
              <a:rPr lang="cs-CZ" sz="2800" dirty="0">
                <a:sym typeface="Wingdings" panose="05000000000000000000" pitchFamily="2" charset="2"/>
              </a:rPr>
              <a:t>zážitky“ (in </a:t>
            </a:r>
            <a:r>
              <a:rPr lang="cs-CZ" sz="2800" dirty="0" err="1">
                <a:sym typeface="Wingdings" panose="05000000000000000000" pitchFamily="2" charset="2"/>
              </a:rPr>
              <a:t>Conn</a:t>
            </a:r>
            <a:r>
              <a:rPr lang="cs-CZ" sz="2800" dirty="0">
                <a:sym typeface="Wingdings" panose="05000000000000000000" pitchFamily="2" charset="2"/>
              </a:rPr>
              <a:t>, 2010)</a:t>
            </a:r>
            <a:endParaRPr lang="en-GB" sz="2800" dirty="0">
              <a:sym typeface="Wingdings" panose="05000000000000000000" pitchFamily="2" charset="2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410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>
                <a:solidFill>
                  <a:srgbClr val="7B9899"/>
                </a:solidFill>
              </a:rPr>
              <a:t>Literatura</a:t>
            </a:r>
            <a:endParaRPr lang="en-IE" altLang="en-US" smtClean="0">
              <a:solidFill>
                <a:srgbClr val="7B98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662988" cy="4854575"/>
          </a:xfrm>
        </p:spPr>
        <p:txBody>
          <a:bodyPr>
            <a:normAutofit fontScale="4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EdCom</a:t>
            </a:r>
            <a:r>
              <a:rPr lang="cs-CZ" dirty="0" smtClean="0"/>
              <a:t> </a:t>
            </a:r>
            <a:r>
              <a:rPr lang="cs-CZ" dirty="0" err="1" smtClean="0"/>
              <a:t>Task</a:t>
            </a:r>
            <a:r>
              <a:rPr lang="cs-CZ" dirty="0" smtClean="0"/>
              <a:t> </a:t>
            </a:r>
            <a:r>
              <a:rPr lang="cs-CZ" dirty="0" err="1" smtClean="0"/>
              <a:t>Force</a:t>
            </a:r>
            <a:r>
              <a:rPr lang="cs-CZ" dirty="0" smtClean="0"/>
              <a:t> on Professional </a:t>
            </a:r>
            <a:r>
              <a:rPr lang="cs-CZ" dirty="0" err="1" smtClean="0"/>
              <a:t>Standards</a:t>
            </a:r>
            <a:r>
              <a:rPr lang="cs-CZ" dirty="0" smtClean="0"/>
              <a:t>. 2005. In: </a:t>
            </a:r>
            <a:r>
              <a:rPr lang="cs-CZ" i="1" dirty="0" err="1" smtClean="0"/>
              <a:t>Edcom.org</a:t>
            </a:r>
            <a:r>
              <a:rPr lang="cs-CZ" dirty="0" smtClean="0"/>
              <a:t> [online]. © 2002-2005 Excellence in </a:t>
            </a:r>
            <a:r>
              <a:rPr lang="cs-CZ" dirty="0" err="1" smtClean="0"/>
              <a:t>Practice</a:t>
            </a:r>
            <a:r>
              <a:rPr lang="cs-CZ" dirty="0" smtClean="0"/>
              <a:t>: Museum </a:t>
            </a:r>
            <a:r>
              <a:rPr lang="cs-CZ" dirty="0" err="1" smtClean="0"/>
              <a:t>Education</a:t>
            </a:r>
            <a:r>
              <a:rPr lang="cs-CZ" dirty="0" smtClean="0"/>
              <a:t> </a:t>
            </a:r>
            <a:r>
              <a:rPr lang="cs-CZ" dirty="0" err="1" smtClean="0"/>
              <a:t>Principles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Standards</a:t>
            </a:r>
            <a:r>
              <a:rPr lang="cs-CZ" dirty="0" smtClean="0"/>
              <a:t>. [cit. 04.03.2014]. Dostupné z: </a:t>
            </a: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edcom.org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professional</a:t>
            </a:r>
            <a:r>
              <a:rPr lang="cs-CZ" dirty="0" smtClean="0">
                <a:hlinkClick r:id="rId2"/>
              </a:rPr>
              <a:t>_</a:t>
            </a:r>
            <a:r>
              <a:rPr lang="cs-CZ" dirty="0" err="1" smtClean="0">
                <a:hlinkClick r:id="rId2"/>
              </a:rPr>
              <a:t>standards.asp</a:t>
            </a: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IE" sz="3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FALK, John H. a </a:t>
            </a:r>
            <a:r>
              <a:rPr lang="cs-CZ" dirty="0" err="1" smtClean="0"/>
              <a:t>Lynn</a:t>
            </a:r>
            <a:r>
              <a:rPr lang="cs-CZ" dirty="0" smtClean="0"/>
              <a:t> D. DIERKING. 2000. </a:t>
            </a:r>
            <a:r>
              <a:rPr lang="cs-CZ" i="1" dirty="0" err="1" smtClean="0"/>
              <a:t>Learning</a:t>
            </a:r>
            <a:r>
              <a:rPr lang="cs-CZ" i="1" dirty="0" smtClean="0"/>
              <a:t> </a:t>
            </a:r>
            <a:r>
              <a:rPr lang="cs-CZ" i="1" dirty="0" err="1" smtClean="0"/>
              <a:t>from</a:t>
            </a:r>
            <a:r>
              <a:rPr lang="cs-CZ" i="1" dirty="0" smtClean="0"/>
              <a:t> </a:t>
            </a:r>
            <a:r>
              <a:rPr lang="cs-CZ" i="1" dirty="0" err="1" smtClean="0"/>
              <a:t>Museums</a:t>
            </a:r>
            <a:r>
              <a:rPr lang="cs-CZ" i="1" dirty="0" smtClean="0"/>
              <a:t>. </a:t>
            </a:r>
            <a:r>
              <a:rPr lang="cs-CZ" i="1" dirty="0" err="1" smtClean="0"/>
              <a:t>Visitor</a:t>
            </a:r>
            <a:r>
              <a:rPr lang="cs-CZ" i="1" dirty="0" smtClean="0"/>
              <a:t> </a:t>
            </a:r>
            <a:r>
              <a:rPr lang="cs-CZ" i="1" dirty="0" err="1" smtClean="0"/>
              <a:t>Experiences</a:t>
            </a:r>
            <a:r>
              <a:rPr lang="cs-CZ" i="1" dirty="0" smtClean="0"/>
              <a:t> </a:t>
            </a:r>
            <a:r>
              <a:rPr lang="cs-CZ" i="1" dirty="0" err="1" smtClean="0"/>
              <a:t>and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Making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Meaning</a:t>
            </a:r>
            <a:r>
              <a:rPr lang="cs-CZ" dirty="0" smtClean="0"/>
              <a:t>. Plymouth: </a:t>
            </a:r>
            <a:r>
              <a:rPr lang="cs-CZ" dirty="0" err="1" smtClean="0"/>
              <a:t>AltaMira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. ISBN 0-7425-0295-3.</a:t>
            </a:r>
            <a:endParaRPr lang="en-IE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IE" sz="800" dirty="0" smtClean="0"/>
              <a:t>1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FALK, John H. a </a:t>
            </a:r>
            <a:r>
              <a:rPr lang="cs-CZ" dirty="0" err="1" smtClean="0"/>
              <a:t>Lynn</a:t>
            </a:r>
            <a:r>
              <a:rPr lang="cs-CZ" dirty="0" smtClean="0"/>
              <a:t> D. DIERKING. 2002. </a:t>
            </a:r>
            <a:r>
              <a:rPr lang="cs-CZ" i="1" dirty="0" err="1" smtClean="0"/>
              <a:t>Lessons</a:t>
            </a:r>
            <a:r>
              <a:rPr lang="cs-CZ" i="1" dirty="0" smtClean="0"/>
              <a:t> </a:t>
            </a:r>
            <a:r>
              <a:rPr lang="cs-CZ" i="1" dirty="0" err="1" smtClean="0"/>
              <a:t>without</a:t>
            </a:r>
            <a:r>
              <a:rPr lang="cs-CZ" i="1" dirty="0" smtClean="0"/>
              <a:t> Limit: </a:t>
            </a:r>
            <a:r>
              <a:rPr lang="cs-CZ" i="1" dirty="0" err="1" smtClean="0"/>
              <a:t>How</a:t>
            </a:r>
            <a:r>
              <a:rPr lang="cs-CZ" i="1" dirty="0" smtClean="0"/>
              <a:t> Free-</a:t>
            </a:r>
            <a:r>
              <a:rPr lang="cs-CZ" i="1" dirty="0" err="1" smtClean="0"/>
              <a:t>Choice</a:t>
            </a:r>
            <a:r>
              <a:rPr lang="cs-CZ" i="1" dirty="0" smtClean="0"/>
              <a:t> </a:t>
            </a:r>
            <a:r>
              <a:rPr lang="cs-CZ" i="1" dirty="0" err="1" smtClean="0"/>
              <a:t>Learning</a:t>
            </a:r>
            <a:r>
              <a:rPr lang="cs-CZ" i="1" dirty="0" smtClean="0"/>
              <a:t> </a:t>
            </a:r>
            <a:r>
              <a:rPr lang="cs-CZ" i="1" dirty="0" err="1" smtClean="0"/>
              <a:t>Is</a:t>
            </a:r>
            <a:r>
              <a:rPr lang="cs-CZ" i="1" dirty="0" smtClean="0"/>
              <a:t> </a:t>
            </a:r>
            <a:r>
              <a:rPr lang="cs-CZ" i="1" dirty="0" err="1" smtClean="0"/>
              <a:t>Transforming</a:t>
            </a:r>
            <a:r>
              <a:rPr lang="cs-CZ" i="1" dirty="0" smtClean="0"/>
              <a:t> </a:t>
            </a:r>
            <a:r>
              <a:rPr lang="cs-CZ" i="1" dirty="0" err="1" smtClean="0"/>
              <a:t>Education</a:t>
            </a:r>
            <a:r>
              <a:rPr lang="cs-CZ" dirty="0" smtClean="0"/>
              <a:t>. </a:t>
            </a:r>
            <a:r>
              <a:rPr lang="cs-CZ" dirty="0" err="1" smtClean="0"/>
              <a:t>Walnut</a:t>
            </a:r>
            <a:r>
              <a:rPr lang="cs-CZ" dirty="0" smtClean="0"/>
              <a:t> </a:t>
            </a:r>
            <a:r>
              <a:rPr lang="cs-CZ" dirty="0" err="1" smtClean="0"/>
              <a:t>Creek</a:t>
            </a:r>
            <a:r>
              <a:rPr lang="cs-CZ" dirty="0" smtClean="0"/>
              <a:t>, </a:t>
            </a:r>
            <a:r>
              <a:rPr lang="cs-CZ" dirty="0" err="1" smtClean="0"/>
              <a:t>Calif</a:t>
            </a:r>
            <a:r>
              <a:rPr lang="cs-CZ" dirty="0" smtClean="0"/>
              <a:t>.: </a:t>
            </a:r>
            <a:r>
              <a:rPr lang="cs-CZ" dirty="0" err="1" smtClean="0"/>
              <a:t>AltaMira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. ISBN 0-7591-0160-4.</a:t>
            </a:r>
            <a:endParaRPr lang="en-IE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IE" sz="3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FALK, John H. a </a:t>
            </a:r>
            <a:r>
              <a:rPr lang="cs-CZ" dirty="0" err="1" smtClean="0"/>
              <a:t>Lynn</a:t>
            </a:r>
            <a:r>
              <a:rPr lang="cs-CZ" dirty="0" smtClean="0"/>
              <a:t> D. DIERKING. 1992. </a:t>
            </a:r>
            <a:r>
              <a:rPr lang="cs-CZ" i="1" dirty="0" err="1" smtClean="0"/>
              <a:t>The</a:t>
            </a:r>
            <a:r>
              <a:rPr lang="cs-CZ" i="1" dirty="0" smtClean="0"/>
              <a:t> Museum </a:t>
            </a:r>
            <a:r>
              <a:rPr lang="cs-CZ" i="1" dirty="0" err="1" smtClean="0"/>
              <a:t>Experience</a:t>
            </a:r>
            <a:r>
              <a:rPr lang="cs-CZ" dirty="0" smtClean="0"/>
              <a:t>. Washington, D.C.: </a:t>
            </a:r>
            <a:r>
              <a:rPr lang="cs-CZ" dirty="0" err="1" smtClean="0"/>
              <a:t>Whalesback</a:t>
            </a:r>
            <a:r>
              <a:rPr lang="cs-CZ" dirty="0" smtClean="0"/>
              <a:t> </a:t>
            </a:r>
            <a:r>
              <a:rPr lang="cs-CZ" dirty="0" err="1" smtClean="0"/>
              <a:t>Books</a:t>
            </a:r>
            <a:r>
              <a:rPr lang="cs-CZ" dirty="0" smtClean="0"/>
              <a:t>. ISBN 0-929590-06-6.</a:t>
            </a:r>
            <a:endParaRPr lang="en-IE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IE" sz="3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HEIN, </a:t>
            </a:r>
            <a:r>
              <a:rPr lang="cs-CZ" dirty="0" err="1" smtClean="0"/>
              <a:t>George</a:t>
            </a:r>
            <a:r>
              <a:rPr lang="cs-CZ" dirty="0" smtClean="0"/>
              <a:t> E. 1998. </a:t>
            </a:r>
            <a:r>
              <a:rPr lang="cs-CZ" i="1" dirty="0" err="1" smtClean="0"/>
              <a:t>Learning</a:t>
            </a:r>
            <a:r>
              <a:rPr lang="cs-CZ" i="1" dirty="0" smtClean="0"/>
              <a:t> in </a:t>
            </a:r>
            <a:r>
              <a:rPr lang="cs-CZ" i="1" dirty="0" err="1" smtClean="0"/>
              <a:t>the</a:t>
            </a:r>
            <a:r>
              <a:rPr lang="cs-CZ" i="1" dirty="0" smtClean="0"/>
              <a:t> Museum</a:t>
            </a:r>
            <a:r>
              <a:rPr lang="cs-CZ" dirty="0" smtClean="0"/>
              <a:t>. </a:t>
            </a:r>
            <a:r>
              <a:rPr lang="cs-CZ" dirty="0" err="1" smtClean="0"/>
              <a:t>Abingdon</a:t>
            </a:r>
            <a:r>
              <a:rPr lang="cs-CZ" dirty="0" smtClean="0"/>
              <a:t>: </a:t>
            </a:r>
            <a:r>
              <a:rPr lang="cs-CZ" dirty="0" err="1" smtClean="0"/>
              <a:t>Routledge</a:t>
            </a:r>
            <a:r>
              <a:rPr lang="cs-CZ" dirty="0" smtClean="0"/>
              <a:t>. ISBN 0-415-09775-4.</a:t>
            </a:r>
            <a:endParaRPr lang="en-IE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IE" sz="3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HIRSCH, </a:t>
            </a:r>
            <a:r>
              <a:rPr lang="cs-CZ" dirty="0" err="1" smtClean="0"/>
              <a:t>Joanne</a:t>
            </a:r>
            <a:r>
              <a:rPr lang="cs-CZ" dirty="0" smtClean="0"/>
              <a:t> S. a </a:t>
            </a:r>
            <a:r>
              <a:rPr lang="cs-CZ" dirty="0" err="1" smtClean="0"/>
              <a:t>Lois</a:t>
            </a:r>
            <a:r>
              <a:rPr lang="cs-CZ" dirty="0" smtClean="0"/>
              <a:t> H. SILVERMAN. 2000. </a:t>
            </a:r>
            <a:r>
              <a:rPr lang="cs-CZ" i="1" dirty="0" err="1" smtClean="0"/>
              <a:t>Transforming</a:t>
            </a:r>
            <a:r>
              <a:rPr lang="cs-CZ" i="1" dirty="0" smtClean="0"/>
              <a:t> </a:t>
            </a:r>
            <a:r>
              <a:rPr lang="cs-CZ" i="1" dirty="0" err="1" smtClean="0"/>
              <a:t>Practice</a:t>
            </a:r>
            <a:r>
              <a:rPr lang="cs-CZ" dirty="0" smtClean="0"/>
              <a:t>. Washington, D.C.: Museum </a:t>
            </a:r>
            <a:r>
              <a:rPr lang="cs-CZ" dirty="0" err="1" smtClean="0"/>
              <a:t>Education</a:t>
            </a:r>
            <a:r>
              <a:rPr lang="cs-CZ" dirty="0" smtClean="0"/>
              <a:t> </a:t>
            </a:r>
            <a:r>
              <a:rPr lang="cs-CZ" dirty="0" err="1" smtClean="0"/>
              <a:t>Roundtable</a:t>
            </a:r>
            <a:r>
              <a:rPr lang="cs-CZ" dirty="0" smtClean="0"/>
              <a:t>. ISBN 1-880437-01-05.</a:t>
            </a:r>
            <a:endParaRPr lang="en-IE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IE" sz="3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HIRZY, </a:t>
            </a:r>
            <a:r>
              <a:rPr lang="cs-CZ" dirty="0" err="1" smtClean="0"/>
              <a:t>Ellen</a:t>
            </a:r>
            <a:r>
              <a:rPr lang="cs-CZ" dirty="0" smtClean="0"/>
              <a:t> </a:t>
            </a:r>
            <a:r>
              <a:rPr lang="cs-CZ" dirty="0" err="1" smtClean="0"/>
              <a:t>Cochran</a:t>
            </a:r>
            <a:r>
              <a:rPr lang="cs-CZ" dirty="0" smtClean="0"/>
              <a:t>. 2008. </a:t>
            </a:r>
            <a:r>
              <a:rPr lang="cs-CZ" i="1" dirty="0" smtClean="0"/>
              <a:t>Excellence </a:t>
            </a:r>
            <a:r>
              <a:rPr lang="cs-CZ" i="1" dirty="0" err="1" smtClean="0"/>
              <a:t>and</a:t>
            </a:r>
            <a:r>
              <a:rPr lang="cs-CZ" i="1" dirty="0" smtClean="0"/>
              <a:t> </a:t>
            </a:r>
            <a:r>
              <a:rPr lang="cs-CZ" i="1" dirty="0" err="1" smtClean="0"/>
              <a:t>Equity</a:t>
            </a:r>
            <a:r>
              <a:rPr lang="cs-CZ" i="1" dirty="0" smtClean="0"/>
              <a:t>. </a:t>
            </a:r>
            <a:r>
              <a:rPr lang="cs-CZ" i="1" dirty="0" err="1" smtClean="0"/>
              <a:t>Education</a:t>
            </a:r>
            <a:r>
              <a:rPr lang="cs-CZ" i="1" dirty="0" smtClean="0"/>
              <a:t> </a:t>
            </a:r>
            <a:r>
              <a:rPr lang="cs-CZ" i="1" dirty="0" err="1" smtClean="0"/>
              <a:t>and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Public </a:t>
            </a:r>
            <a:r>
              <a:rPr lang="cs-CZ" i="1" dirty="0" err="1" smtClean="0"/>
              <a:t>Dimension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Museums</a:t>
            </a:r>
            <a:r>
              <a:rPr lang="cs-CZ" dirty="0" smtClean="0"/>
              <a:t>. Washington: </a:t>
            </a:r>
            <a:r>
              <a:rPr lang="cs-CZ" dirty="0" err="1" smtClean="0"/>
              <a:t>American</a:t>
            </a:r>
            <a:r>
              <a:rPr lang="cs-CZ" dirty="0" smtClean="0"/>
              <a:t> </a:t>
            </a:r>
            <a:r>
              <a:rPr lang="cs-CZ" dirty="0" err="1" smtClean="0"/>
              <a:t>Association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Museums</a:t>
            </a:r>
            <a:r>
              <a:rPr lang="cs-CZ" dirty="0" smtClean="0"/>
              <a:t>. ISBN 0-931201-144.</a:t>
            </a:r>
            <a:endParaRPr lang="en-IE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IE" sz="3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Hooper</a:t>
            </a:r>
            <a:r>
              <a:rPr lang="cs-CZ" dirty="0" smtClean="0"/>
              <a:t>-</a:t>
            </a:r>
            <a:r>
              <a:rPr lang="cs-CZ" dirty="0" err="1" smtClean="0"/>
              <a:t>Greenhill</a:t>
            </a:r>
            <a:r>
              <a:rPr lang="cs-CZ" dirty="0" smtClean="0"/>
              <a:t>, </a:t>
            </a:r>
            <a:r>
              <a:rPr lang="cs-CZ" dirty="0" err="1" smtClean="0"/>
              <a:t>Eilean</a:t>
            </a:r>
            <a:r>
              <a:rPr lang="cs-CZ" dirty="0" smtClean="0"/>
              <a:t>. </a:t>
            </a:r>
            <a:r>
              <a:rPr lang="cs-CZ" i="1" dirty="0" err="1" smtClean="0"/>
              <a:t>Museums</a:t>
            </a:r>
            <a:r>
              <a:rPr lang="cs-CZ" i="1" dirty="0" smtClean="0"/>
              <a:t> </a:t>
            </a:r>
            <a:r>
              <a:rPr lang="cs-CZ" i="1" dirty="0" err="1" smtClean="0"/>
              <a:t>and</a:t>
            </a:r>
            <a:r>
              <a:rPr lang="cs-CZ" i="1" dirty="0" smtClean="0"/>
              <a:t> </a:t>
            </a:r>
            <a:r>
              <a:rPr lang="cs-CZ" i="1" dirty="0" err="1" smtClean="0"/>
              <a:t>Education</a:t>
            </a:r>
            <a:r>
              <a:rPr lang="cs-CZ" dirty="0" smtClean="0"/>
              <a:t>. </a:t>
            </a:r>
            <a:r>
              <a:rPr lang="cs-CZ" dirty="0" err="1" smtClean="0"/>
              <a:t>Abingdon</a:t>
            </a:r>
            <a:r>
              <a:rPr lang="cs-CZ" dirty="0" smtClean="0"/>
              <a:t>: </a:t>
            </a:r>
            <a:r>
              <a:rPr lang="cs-CZ" dirty="0" err="1" smtClean="0"/>
              <a:t>Routledge</a:t>
            </a:r>
            <a:r>
              <a:rPr lang="cs-CZ" dirty="0" smtClean="0"/>
              <a:t>, 2007. ISBN 10: 0-415-37935-0.</a:t>
            </a:r>
            <a:endParaRPr lang="en-IE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IE" sz="3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HOOPER-GREENHILL, </a:t>
            </a:r>
            <a:r>
              <a:rPr lang="cs-CZ" dirty="0" err="1" smtClean="0"/>
              <a:t>Eilean</a:t>
            </a:r>
            <a:r>
              <a:rPr lang="cs-CZ" dirty="0" smtClean="0"/>
              <a:t>. 1994. </a:t>
            </a:r>
            <a:r>
              <a:rPr lang="cs-CZ" i="1" dirty="0" err="1" smtClean="0"/>
              <a:t>Museums</a:t>
            </a:r>
            <a:r>
              <a:rPr lang="cs-CZ" i="1" dirty="0" smtClean="0"/>
              <a:t> </a:t>
            </a:r>
            <a:r>
              <a:rPr lang="cs-CZ" i="1" dirty="0" err="1" smtClean="0"/>
              <a:t>and</a:t>
            </a:r>
            <a:r>
              <a:rPr lang="cs-CZ" i="1" dirty="0" smtClean="0"/>
              <a:t> </a:t>
            </a:r>
            <a:r>
              <a:rPr lang="cs-CZ" i="1" dirty="0" err="1" smtClean="0"/>
              <a:t>their</a:t>
            </a:r>
            <a:r>
              <a:rPr lang="cs-CZ" i="1" dirty="0" smtClean="0"/>
              <a:t> </a:t>
            </a:r>
            <a:r>
              <a:rPr lang="cs-CZ" i="1" dirty="0" err="1" smtClean="0"/>
              <a:t>Visitors</a:t>
            </a:r>
            <a:r>
              <a:rPr lang="cs-CZ" dirty="0" smtClean="0"/>
              <a:t>. </a:t>
            </a:r>
            <a:r>
              <a:rPr lang="cs-CZ" dirty="0" err="1" smtClean="0"/>
              <a:t>Abingdon</a:t>
            </a:r>
            <a:r>
              <a:rPr lang="cs-CZ" dirty="0" smtClean="0"/>
              <a:t>: </a:t>
            </a:r>
            <a:r>
              <a:rPr lang="cs-CZ" dirty="0" err="1" smtClean="0"/>
              <a:t>Routledge</a:t>
            </a:r>
            <a:r>
              <a:rPr lang="cs-CZ" dirty="0" smtClean="0"/>
              <a:t>. ISBN 0-415-06857-6.</a:t>
            </a:r>
            <a:endParaRPr lang="en-IE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IE" sz="3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JOHNSON, Anna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. 2009. </a:t>
            </a:r>
            <a:r>
              <a:rPr lang="cs-CZ" i="1" dirty="0" err="1" smtClean="0"/>
              <a:t>The</a:t>
            </a:r>
            <a:r>
              <a:rPr lang="cs-CZ" i="1" dirty="0" smtClean="0"/>
              <a:t> Museum </a:t>
            </a:r>
            <a:r>
              <a:rPr lang="cs-CZ" i="1" dirty="0" err="1" smtClean="0"/>
              <a:t>Educator’s</a:t>
            </a:r>
            <a:r>
              <a:rPr lang="cs-CZ" i="1" dirty="0" smtClean="0"/>
              <a:t> </a:t>
            </a:r>
            <a:r>
              <a:rPr lang="cs-CZ" i="1" dirty="0" err="1" smtClean="0"/>
              <a:t>Manual</a:t>
            </a:r>
            <a:r>
              <a:rPr lang="cs-CZ" i="1" dirty="0" smtClean="0"/>
              <a:t>. </a:t>
            </a:r>
            <a:r>
              <a:rPr lang="cs-CZ" i="1" dirty="0" err="1" smtClean="0"/>
              <a:t>Educators</a:t>
            </a:r>
            <a:r>
              <a:rPr lang="cs-CZ" i="1" dirty="0" smtClean="0"/>
              <a:t> </a:t>
            </a:r>
            <a:r>
              <a:rPr lang="cs-CZ" i="1" dirty="0" err="1" smtClean="0"/>
              <a:t>Share</a:t>
            </a:r>
            <a:r>
              <a:rPr lang="cs-CZ" i="1" dirty="0" smtClean="0"/>
              <a:t> </a:t>
            </a:r>
            <a:r>
              <a:rPr lang="cs-CZ" i="1" dirty="0" err="1" smtClean="0"/>
              <a:t>Successful</a:t>
            </a:r>
            <a:r>
              <a:rPr lang="cs-CZ" i="1" dirty="0" smtClean="0"/>
              <a:t> </a:t>
            </a:r>
            <a:r>
              <a:rPr lang="cs-CZ" i="1" dirty="0" err="1" smtClean="0"/>
              <a:t>Techniques</a:t>
            </a:r>
            <a:r>
              <a:rPr lang="cs-CZ" dirty="0" smtClean="0"/>
              <a:t>. Plymouth: </a:t>
            </a:r>
            <a:r>
              <a:rPr lang="cs-CZ" dirty="0" err="1" smtClean="0"/>
              <a:t>AltaMira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. ISBN-10: 0-7591-1167-7.</a:t>
            </a:r>
            <a:endParaRPr lang="en-IE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IE" sz="3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LORD, </a:t>
            </a:r>
            <a:r>
              <a:rPr lang="cs-CZ" dirty="0" err="1" smtClean="0"/>
              <a:t>Barry</a:t>
            </a:r>
            <a:r>
              <a:rPr lang="cs-CZ" dirty="0" smtClean="0"/>
              <a:t>. 2007.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Manual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Museum </a:t>
            </a:r>
            <a:r>
              <a:rPr lang="cs-CZ" i="1" dirty="0" err="1" smtClean="0"/>
              <a:t>Learning</a:t>
            </a:r>
            <a:r>
              <a:rPr lang="cs-CZ" dirty="0" smtClean="0"/>
              <a:t>. Plymouth: </a:t>
            </a:r>
            <a:r>
              <a:rPr lang="cs-CZ" dirty="0" err="1" smtClean="0"/>
              <a:t>AltaMira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.     ISBN-10: 0-7591-0971-0.</a:t>
            </a:r>
            <a:endParaRPr lang="en-IE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IE" sz="3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LORD, </a:t>
            </a:r>
            <a:r>
              <a:rPr lang="cs-CZ" dirty="0" err="1" smtClean="0"/>
              <a:t>Barry</a:t>
            </a:r>
            <a:r>
              <a:rPr lang="cs-CZ" dirty="0" smtClean="0"/>
              <a:t> a </a:t>
            </a:r>
            <a:r>
              <a:rPr lang="cs-CZ" dirty="0" err="1" smtClean="0"/>
              <a:t>Gail</a:t>
            </a:r>
            <a:r>
              <a:rPr lang="cs-CZ" dirty="0" smtClean="0"/>
              <a:t> </a:t>
            </a:r>
            <a:r>
              <a:rPr lang="cs-CZ" dirty="0" err="1" smtClean="0"/>
              <a:t>Dexter</a:t>
            </a:r>
            <a:r>
              <a:rPr lang="cs-CZ" dirty="0" smtClean="0"/>
              <a:t> LORD. 1999.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Manual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Museum </a:t>
            </a:r>
            <a:r>
              <a:rPr lang="cs-CZ" i="1" dirty="0" err="1" smtClean="0"/>
              <a:t>Planning</a:t>
            </a:r>
            <a:r>
              <a:rPr lang="cs-CZ" dirty="0" smtClean="0"/>
              <a:t>. Oxford: </a:t>
            </a:r>
            <a:r>
              <a:rPr lang="cs-CZ" dirty="0" err="1" smtClean="0"/>
              <a:t>AltaMira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. ISBN 0-7425-0406-9.</a:t>
            </a:r>
            <a:endParaRPr lang="en-IE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IE" sz="3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MOFFAT, </a:t>
            </a:r>
            <a:r>
              <a:rPr lang="cs-CZ" dirty="0" err="1" smtClean="0"/>
              <a:t>Hazel</a:t>
            </a:r>
            <a:r>
              <a:rPr lang="cs-CZ" dirty="0" smtClean="0"/>
              <a:t> a </a:t>
            </a:r>
            <a:r>
              <a:rPr lang="cs-CZ" dirty="0" err="1" smtClean="0"/>
              <a:t>Vicky</a:t>
            </a:r>
            <a:r>
              <a:rPr lang="cs-CZ" dirty="0" smtClean="0"/>
              <a:t> WOOLLARD. 1999. </a:t>
            </a:r>
            <a:r>
              <a:rPr lang="cs-CZ" i="1" dirty="0" smtClean="0"/>
              <a:t>Museum &amp; </a:t>
            </a:r>
            <a:r>
              <a:rPr lang="cs-CZ" i="1" dirty="0" err="1" smtClean="0"/>
              <a:t>Gallery</a:t>
            </a:r>
            <a:r>
              <a:rPr lang="cs-CZ" i="1" dirty="0" smtClean="0"/>
              <a:t> </a:t>
            </a:r>
            <a:r>
              <a:rPr lang="cs-CZ" i="1" dirty="0" err="1" smtClean="0"/>
              <a:t>Education</a:t>
            </a:r>
            <a:r>
              <a:rPr lang="cs-CZ" i="1" dirty="0" smtClean="0"/>
              <a:t>. A </a:t>
            </a:r>
            <a:r>
              <a:rPr lang="cs-CZ" i="1" dirty="0" err="1" smtClean="0"/>
              <a:t>Manual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Good</a:t>
            </a:r>
            <a:r>
              <a:rPr lang="cs-CZ" i="1" dirty="0" smtClean="0"/>
              <a:t> </a:t>
            </a:r>
            <a:r>
              <a:rPr lang="cs-CZ" i="1" dirty="0" err="1" smtClean="0"/>
              <a:t>Practice</a:t>
            </a:r>
            <a:r>
              <a:rPr lang="cs-CZ" dirty="0" smtClean="0"/>
              <a:t>. </a:t>
            </a:r>
            <a:r>
              <a:rPr lang="cs-CZ" dirty="0" err="1" smtClean="0"/>
              <a:t>Norwich</a:t>
            </a:r>
            <a:r>
              <a:rPr lang="cs-CZ" dirty="0" smtClean="0"/>
              <a:t>: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Stationary</a:t>
            </a:r>
            <a:r>
              <a:rPr lang="cs-CZ" dirty="0" smtClean="0"/>
              <a:t> Office. ISBN 0 11 702695 6.</a:t>
            </a:r>
            <a:endParaRPr lang="en-IE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IE" sz="3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MUNLEY, Mary </a:t>
            </a:r>
            <a:r>
              <a:rPr lang="cs-CZ" dirty="0" err="1" smtClean="0"/>
              <a:t>Ellen</a:t>
            </a:r>
            <a:r>
              <a:rPr lang="cs-CZ" dirty="0" smtClean="0"/>
              <a:t>. 1996. Museum </a:t>
            </a:r>
            <a:r>
              <a:rPr lang="cs-CZ" dirty="0" err="1" smtClean="0"/>
              <a:t>Education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Genius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Improvisation</a:t>
            </a:r>
            <a:r>
              <a:rPr lang="cs-CZ" dirty="0" smtClean="0"/>
              <a:t>. In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Journal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Museum </a:t>
            </a:r>
            <a:r>
              <a:rPr lang="cs-CZ" i="1" dirty="0" err="1" smtClean="0"/>
              <a:t>Education</a:t>
            </a:r>
            <a:r>
              <a:rPr lang="cs-CZ" dirty="0" smtClean="0"/>
              <a:t>. Leeds: </a:t>
            </a:r>
            <a:r>
              <a:rPr lang="cs-CZ" dirty="0" err="1" smtClean="0"/>
              <a:t>Maney</a:t>
            </a:r>
            <a:r>
              <a:rPr lang="cs-CZ" dirty="0" smtClean="0"/>
              <a:t> </a:t>
            </a:r>
            <a:r>
              <a:rPr lang="cs-CZ" dirty="0" err="1" smtClean="0"/>
              <a:t>Publishing</a:t>
            </a:r>
            <a:r>
              <a:rPr lang="cs-CZ" dirty="0" smtClean="0"/>
              <a:t>. Vol. 21, No. 1, s. 18-20.</a:t>
            </a:r>
            <a:endParaRPr lang="en-IE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IE" sz="3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TALBOYS, </a:t>
            </a:r>
            <a:r>
              <a:rPr lang="cs-CZ" dirty="0" err="1" smtClean="0"/>
              <a:t>Graeme</a:t>
            </a:r>
            <a:r>
              <a:rPr lang="cs-CZ" dirty="0" smtClean="0"/>
              <a:t> K. 2000. </a:t>
            </a:r>
            <a:r>
              <a:rPr lang="cs-CZ" i="1" dirty="0" smtClean="0"/>
              <a:t>Museum </a:t>
            </a:r>
            <a:r>
              <a:rPr lang="cs-CZ" i="1" dirty="0" err="1" smtClean="0"/>
              <a:t>Educator’s</a:t>
            </a:r>
            <a:r>
              <a:rPr lang="cs-CZ" i="1" dirty="0" smtClean="0"/>
              <a:t> Handbook</a:t>
            </a:r>
            <a:r>
              <a:rPr lang="cs-CZ" dirty="0" smtClean="0"/>
              <a:t>. </a:t>
            </a:r>
            <a:r>
              <a:rPr lang="cs-CZ" dirty="0" err="1" smtClean="0"/>
              <a:t>Hampshire</a:t>
            </a:r>
            <a:r>
              <a:rPr lang="cs-CZ" dirty="0" smtClean="0"/>
              <a:t>: </a:t>
            </a:r>
            <a:r>
              <a:rPr lang="cs-CZ" dirty="0" err="1" smtClean="0"/>
              <a:t>Gower</a:t>
            </a:r>
            <a:r>
              <a:rPr lang="cs-CZ" dirty="0" smtClean="0"/>
              <a:t> </a:t>
            </a:r>
            <a:r>
              <a:rPr lang="cs-CZ" dirty="0" err="1" smtClean="0"/>
              <a:t>Publishing</a:t>
            </a:r>
            <a:r>
              <a:rPr lang="cs-CZ" dirty="0" smtClean="0"/>
              <a:t> Limited. ISBN 0-556-08173-3.</a:t>
            </a:r>
            <a:endParaRPr lang="en-IE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IE" sz="3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TALBOYS, </a:t>
            </a:r>
            <a:r>
              <a:rPr lang="cs-CZ" dirty="0" err="1" smtClean="0"/>
              <a:t>Graeme</a:t>
            </a:r>
            <a:r>
              <a:rPr lang="cs-CZ" dirty="0" smtClean="0"/>
              <a:t> K. 2010. </a:t>
            </a:r>
            <a:r>
              <a:rPr lang="cs-CZ" i="1" dirty="0" err="1" smtClean="0"/>
              <a:t>Using</a:t>
            </a:r>
            <a:r>
              <a:rPr lang="cs-CZ" i="1" dirty="0" smtClean="0"/>
              <a:t> </a:t>
            </a:r>
            <a:r>
              <a:rPr lang="cs-CZ" i="1" dirty="0" err="1" smtClean="0"/>
              <a:t>Museums</a:t>
            </a:r>
            <a:r>
              <a:rPr lang="cs-CZ" i="1" dirty="0" smtClean="0"/>
              <a:t> as </a:t>
            </a:r>
            <a:r>
              <a:rPr lang="cs-CZ" i="1" dirty="0" err="1" smtClean="0"/>
              <a:t>an</a:t>
            </a:r>
            <a:r>
              <a:rPr lang="cs-CZ" i="1" dirty="0" smtClean="0"/>
              <a:t> </a:t>
            </a:r>
            <a:r>
              <a:rPr lang="cs-CZ" i="1" dirty="0" err="1" smtClean="0"/>
              <a:t>Educational</a:t>
            </a:r>
            <a:r>
              <a:rPr lang="cs-CZ" i="1" dirty="0" smtClean="0"/>
              <a:t> </a:t>
            </a:r>
            <a:r>
              <a:rPr lang="cs-CZ" i="1" dirty="0" err="1" smtClean="0"/>
              <a:t>Resource</a:t>
            </a:r>
            <a:r>
              <a:rPr lang="cs-CZ" i="1" dirty="0" smtClean="0"/>
              <a:t>, </a:t>
            </a:r>
            <a:r>
              <a:rPr lang="cs-CZ" i="1" dirty="0" err="1" smtClean="0"/>
              <a:t>An</a:t>
            </a:r>
            <a:r>
              <a:rPr lang="cs-CZ" i="1" dirty="0" smtClean="0"/>
              <a:t> </a:t>
            </a:r>
            <a:r>
              <a:rPr lang="cs-CZ" i="1" dirty="0" err="1" smtClean="0"/>
              <a:t>Introductory</a:t>
            </a:r>
            <a:r>
              <a:rPr lang="cs-CZ" i="1" dirty="0" smtClean="0"/>
              <a:t> Handbook </a:t>
            </a:r>
            <a:r>
              <a:rPr lang="cs-CZ" i="1" dirty="0" err="1" smtClean="0"/>
              <a:t>for</a:t>
            </a:r>
            <a:r>
              <a:rPr lang="cs-CZ" i="1" dirty="0" smtClean="0"/>
              <a:t> </a:t>
            </a:r>
            <a:r>
              <a:rPr lang="cs-CZ" i="1" dirty="0" err="1" smtClean="0"/>
              <a:t>Students</a:t>
            </a:r>
            <a:r>
              <a:rPr lang="cs-CZ" i="1" dirty="0" smtClean="0"/>
              <a:t> </a:t>
            </a:r>
            <a:r>
              <a:rPr lang="cs-CZ" i="1" dirty="0" err="1" smtClean="0"/>
              <a:t>and</a:t>
            </a:r>
            <a:r>
              <a:rPr lang="cs-CZ" i="1" dirty="0" smtClean="0"/>
              <a:t> </a:t>
            </a:r>
            <a:r>
              <a:rPr lang="cs-CZ" i="1" dirty="0" err="1" smtClean="0"/>
              <a:t>Teachers</a:t>
            </a:r>
            <a:r>
              <a:rPr lang="cs-CZ" dirty="0" smtClean="0"/>
              <a:t>. </a:t>
            </a:r>
            <a:r>
              <a:rPr lang="cs-CZ" dirty="0" err="1" smtClean="0"/>
              <a:t>Farnham</a:t>
            </a:r>
            <a:r>
              <a:rPr lang="cs-CZ" dirty="0" smtClean="0"/>
              <a:t>, </a:t>
            </a:r>
            <a:r>
              <a:rPr lang="cs-CZ" dirty="0" err="1" smtClean="0"/>
              <a:t>Surrey</a:t>
            </a:r>
            <a:r>
              <a:rPr lang="cs-CZ" dirty="0" smtClean="0"/>
              <a:t>: </a:t>
            </a:r>
            <a:r>
              <a:rPr lang="cs-CZ" dirty="0" err="1" smtClean="0"/>
              <a:t>Ashgate</a:t>
            </a:r>
            <a:r>
              <a:rPr lang="cs-CZ" dirty="0" smtClean="0"/>
              <a:t> </a:t>
            </a:r>
            <a:r>
              <a:rPr lang="cs-CZ" dirty="0" err="1" smtClean="0"/>
              <a:t>Publishing</a:t>
            </a:r>
            <a:r>
              <a:rPr lang="cs-CZ" dirty="0" smtClean="0"/>
              <a:t> Limited. ISBN 978-1-4094-0145-2.</a:t>
            </a:r>
            <a:endParaRPr lang="en-IE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IE" sz="3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WITTLIN, Alma </a:t>
            </a:r>
            <a:r>
              <a:rPr lang="cs-CZ" dirty="0" err="1" smtClean="0"/>
              <a:t>Stephanie</a:t>
            </a:r>
            <a:r>
              <a:rPr lang="cs-CZ" dirty="0" smtClean="0"/>
              <a:t>. 1949. </a:t>
            </a:r>
            <a:r>
              <a:rPr lang="cs-CZ" i="1" dirty="0" err="1" smtClean="0"/>
              <a:t>The</a:t>
            </a:r>
            <a:r>
              <a:rPr lang="cs-CZ" i="1" dirty="0" smtClean="0"/>
              <a:t> Museum, </a:t>
            </a:r>
            <a:r>
              <a:rPr lang="cs-CZ" i="1" dirty="0" err="1" smtClean="0"/>
              <a:t>Its</a:t>
            </a:r>
            <a:r>
              <a:rPr lang="cs-CZ" i="1" dirty="0" smtClean="0"/>
              <a:t> </a:t>
            </a:r>
            <a:r>
              <a:rPr lang="cs-CZ" i="1" dirty="0" err="1" smtClean="0"/>
              <a:t>History</a:t>
            </a:r>
            <a:r>
              <a:rPr lang="cs-CZ" i="1" dirty="0" smtClean="0"/>
              <a:t> </a:t>
            </a:r>
            <a:r>
              <a:rPr lang="cs-CZ" i="1" dirty="0" err="1" smtClean="0"/>
              <a:t>and</a:t>
            </a:r>
            <a:r>
              <a:rPr lang="cs-CZ" i="1" dirty="0" smtClean="0"/>
              <a:t> </a:t>
            </a:r>
            <a:r>
              <a:rPr lang="cs-CZ" i="1" dirty="0" err="1" smtClean="0"/>
              <a:t>Its</a:t>
            </a:r>
            <a:r>
              <a:rPr lang="cs-CZ" i="1" dirty="0" smtClean="0"/>
              <a:t> </a:t>
            </a:r>
            <a:r>
              <a:rPr lang="cs-CZ" i="1" dirty="0" err="1" smtClean="0"/>
              <a:t>Tasks</a:t>
            </a:r>
            <a:r>
              <a:rPr lang="cs-CZ" i="1" dirty="0" smtClean="0"/>
              <a:t> in </a:t>
            </a:r>
            <a:r>
              <a:rPr lang="cs-CZ" i="1" dirty="0" err="1" smtClean="0"/>
              <a:t>Education</a:t>
            </a:r>
            <a:r>
              <a:rPr lang="cs-CZ" dirty="0" smtClean="0"/>
              <a:t>, London: </a:t>
            </a:r>
            <a:r>
              <a:rPr lang="cs-CZ" dirty="0" err="1" smtClean="0"/>
              <a:t>Routledge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Keagan</a:t>
            </a:r>
            <a:r>
              <a:rPr lang="cs-CZ" dirty="0" smtClean="0"/>
              <a:t> Paul.</a:t>
            </a:r>
            <a:endParaRPr lang="en-IE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>
                <a:solidFill>
                  <a:srgbClr val="7B9899"/>
                </a:solidFill>
              </a:rPr>
              <a:t>OBSAH</a:t>
            </a:r>
            <a:endParaRPr lang="en-IE" altLang="en-US" smtClean="0">
              <a:solidFill>
                <a:srgbClr val="7B9899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GB" altLang="en-US" sz="3200" dirty="0" err="1" smtClean="0"/>
              <a:t>Vzdělávací</a:t>
            </a:r>
            <a:r>
              <a:rPr lang="en-GB" altLang="en-US" sz="3200" dirty="0" smtClean="0"/>
              <a:t> role </a:t>
            </a:r>
            <a:r>
              <a:rPr lang="en-GB" altLang="en-US" sz="3200" dirty="0" err="1" smtClean="0"/>
              <a:t>muzea</a:t>
            </a:r>
            <a:endParaRPr lang="cs-CZ" altLang="en-US" sz="3200" dirty="0" smtClean="0"/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GB" altLang="en-US" sz="3200" dirty="0" err="1" smtClean="0"/>
              <a:t>Počátky</a:t>
            </a:r>
            <a:r>
              <a:rPr lang="en-GB" altLang="en-US" sz="3200" dirty="0" smtClean="0"/>
              <a:t> </a:t>
            </a:r>
            <a:r>
              <a:rPr lang="en-GB" altLang="en-US" sz="3200" dirty="0" err="1" smtClean="0"/>
              <a:t>profese</a:t>
            </a:r>
            <a:r>
              <a:rPr lang="en-GB" altLang="en-US" sz="3200" dirty="0" smtClean="0"/>
              <a:t> </a:t>
            </a:r>
            <a:r>
              <a:rPr lang="en-GB" altLang="en-US" sz="3200" dirty="0" err="1" smtClean="0"/>
              <a:t>muzejního</a:t>
            </a:r>
            <a:r>
              <a:rPr lang="en-GB" altLang="en-US" sz="3200" dirty="0" smtClean="0"/>
              <a:t> </a:t>
            </a:r>
            <a:r>
              <a:rPr lang="en-GB" altLang="en-US" sz="3200" dirty="0" err="1" smtClean="0"/>
              <a:t>pedagoga</a:t>
            </a:r>
            <a:endParaRPr lang="cs-CZ" altLang="en-US" sz="3200" dirty="0" smtClean="0"/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GB" altLang="en-US" sz="3200" dirty="0" err="1" smtClean="0"/>
              <a:t>Izolovanost</a:t>
            </a:r>
            <a:r>
              <a:rPr lang="en-GB" altLang="en-US" sz="3200" dirty="0" smtClean="0"/>
              <a:t> </a:t>
            </a:r>
            <a:r>
              <a:rPr lang="en-GB" altLang="en-US" sz="3200" dirty="0" err="1" smtClean="0"/>
              <a:t>profese</a:t>
            </a:r>
            <a:r>
              <a:rPr lang="en-GB" altLang="en-US" sz="3200" dirty="0" smtClean="0"/>
              <a:t> </a:t>
            </a:r>
            <a:r>
              <a:rPr lang="en-GB" altLang="en-US" sz="3200" dirty="0" err="1" smtClean="0"/>
              <a:t>muzejního</a:t>
            </a:r>
            <a:r>
              <a:rPr lang="en-GB" altLang="en-US" sz="3200" dirty="0" smtClean="0"/>
              <a:t> </a:t>
            </a:r>
            <a:r>
              <a:rPr lang="en-GB" altLang="en-US" sz="3200" dirty="0" err="1" smtClean="0"/>
              <a:t>pedagoga</a:t>
            </a:r>
            <a:endParaRPr lang="en-IE" altLang="en-US" sz="3200" dirty="0" smtClean="0"/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GB" altLang="en-US" sz="3200" dirty="0" err="1" smtClean="0"/>
              <a:t>Pracovní</a:t>
            </a:r>
            <a:r>
              <a:rPr lang="en-GB" altLang="en-US" sz="3200" dirty="0" smtClean="0"/>
              <a:t> </a:t>
            </a:r>
            <a:r>
              <a:rPr lang="en-GB" altLang="en-US" sz="3200" dirty="0" err="1" smtClean="0"/>
              <a:t>náplň</a:t>
            </a:r>
            <a:r>
              <a:rPr lang="en-GB" altLang="en-US" sz="3200" dirty="0" smtClean="0"/>
              <a:t> </a:t>
            </a:r>
            <a:r>
              <a:rPr lang="en-GB" altLang="en-US" sz="3200" dirty="0" err="1" smtClean="0"/>
              <a:t>muzejního</a:t>
            </a:r>
            <a:r>
              <a:rPr lang="en-GB" altLang="en-US" sz="3200" dirty="0" smtClean="0"/>
              <a:t> </a:t>
            </a:r>
            <a:r>
              <a:rPr lang="en-GB" altLang="en-US" sz="3200" dirty="0" err="1" smtClean="0"/>
              <a:t>pedagoga</a:t>
            </a:r>
            <a:endParaRPr lang="cs-CZ" altLang="en-US" sz="3200" dirty="0" smtClean="0"/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GB" altLang="en-US" sz="3200" dirty="0" err="1" smtClean="0"/>
              <a:t>Poslání</a:t>
            </a:r>
            <a:r>
              <a:rPr lang="en-GB" altLang="en-US" sz="3200" dirty="0" smtClean="0"/>
              <a:t> </a:t>
            </a:r>
            <a:r>
              <a:rPr lang="en-GB" altLang="en-US" sz="3200" dirty="0" err="1" smtClean="0"/>
              <a:t>muzejního</a:t>
            </a:r>
            <a:r>
              <a:rPr lang="en-GB" altLang="en-US" sz="3200" dirty="0" smtClean="0"/>
              <a:t> </a:t>
            </a:r>
            <a:r>
              <a:rPr lang="en-GB" altLang="en-US" sz="3200" dirty="0" err="1" smtClean="0"/>
              <a:t>pedagoga</a:t>
            </a:r>
            <a:r>
              <a:rPr lang="en-GB" altLang="en-US" sz="3200" dirty="0" smtClean="0"/>
              <a:t> 21. </a:t>
            </a:r>
            <a:r>
              <a:rPr lang="en-GB" altLang="en-US" sz="3200" dirty="0" err="1" smtClean="0"/>
              <a:t>století</a:t>
            </a:r>
            <a:endParaRPr lang="cs-CZ" alt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rgbClr val="7B9899"/>
                </a:solidFill>
              </a:rPr>
              <a:t>Vzdělávací role muzea</a:t>
            </a:r>
            <a:endParaRPr lang="en-IE" altLang="en-US" smtClean="0">
              <a:solidFill>
                <a:srgbClr val="7B9899"/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cs-CZ" altLang="en-US" sz="2400" b="1" i="1" dirty="0" smtClean="0"/>
              <a:t>vzdělávací aspekt </a:t>
            </a:r>
            <a:r>
              <a:rPr lang="cs-CZ" altLang="en-US" sz="2400" dirty="0" smtClean="0"/>
              <a:t>připisován muzeu od dob vzniku prvních veřejných muzeí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na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přelomu</a:t>
            </a:r>
            <a:r>
              <a:rPr lang="en-GB" altLang="en-US" sz="2400" dirty="0" smtClean="0"/>
              <a:t> 18. a 19. </a:t>
            </a:r>
            <a:r>
              <a:rPr lang="en-GB" altLang="en-US" sz="2400" dirty="0" err="1" smtClean="0"/>
              <a:t>století</a:t>
            </a:r>
            <a:r>
              <a:rPr lang="en-GB" altLang="en-US" sz="2400" dirty="0" smtClean="0"/>
              <a:t> - </a:t>
            </a:r>
            <a:r>
              <a:rPr lang="cs-CZ" altLang="en-US" sz="2400" dirty="0" smtClean="0"/>
              <a:t>vzdělávat a sloužit široké veřejnosti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altLang="en-US" sz="2400" dirty="0" err="1" smtClean="0"/>
              <a:t>obohacující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rekreace</a:t>
            </a:r>
            <a:r>
              <a:rPr lang="en-GB" altLang="en-US" sz="2400" dirty="0" smtClean="0"/>
              <a:t> pro </a:t>
            </a:r>
            <a:r>
              <a:rPr lang="en-GB" altLang="en-US" sz="2400" dirty="0" err="1" smtClean="0"/>
              <a:t>pracující</a:t>
            </a:r>
            <a:r>
              <a:rPr lang="en-GB" altLang="en-US" sz="2400" dirty="0" smtClean="0"/>
              <a:t> lid, </a:t>
            </a:r>
            <a:r>
              <a:rPr lang="cs-CZ" altLang="en-US" sz="2400" dirty="0" smtClean="0"/>
              <a:t>neutrální prostor</a:t>
            </a:r>
            <a:r>
              <a:rPr lang="en-GB" altLang="en-US" sz="2400" dirty="0" smtClean="0"/>
              <a:t>y</a:t>
            </a:r>
            <a:r>
              <a:rPr lang="cs-CZ" altLang="en-US" sz="2400" dirty="0" smtClean="0"/>
              <a:t> pro setkávání všech představitelů společnosti</a:t>
            </a:r>
            <a:r>
              <a:rPr lang="en-GB" altLang="en-US" sz="2400" dirty="0" smtClean="0"/>
              <a:t> (</a:t>
            </a:r>
            <a:r>
              <a:rPr lang="en-GB" altLang="en-US" sz="2400" dirty="0" err="1" smtClean="0"/>
              <a:t>funkce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společensko-stmelovací</a:t>
            </a:r>
            <a:r>
              <a:rPr lang="en-GB" altLang="en-US" sz="2400" dirty="0" smtClean="0"/>
              <a:t>), </a:t>
            </a:r>
            <a:r>
              <a:rPr lang="en-GB" altLang="en-US" sz="2400" dirty="0" err="1" smtClean="0"/>
              <a:t>vytvořit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lépe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vzdělanou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pracující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třídu</a:t>
            </a:r>
            <a:r>
              <a:rPr lang="en-GB" altLang="en-US" sz="2400" dirty="0" smtClean="0"/>
              <a:t> – </a:t>
            </a:r>
            <a:r>
              <a:rPr lang="en-GB" altLang="en-US" sz="2400" dirty="0" err="1" smtClean="0"/>
              <a:t>demokratizace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společnosti</a:t>
            </a:r>
            <a:endParaRPr lang="en-GB" altLang="en-US" sz="2400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altLang="en-US" sz="2400" dirty="0" err="1" smtClean="0"/>
              <a:t>výsledkem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nejen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probíhajících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celospolečenských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změn</a:t>
            </a:r>
            <a:r>
              <a:rPr lang="en-GB" altLang="en-US" sz="2400" dirty="0" smtClean="0"/>
              <a:t>, ale take </a:t>
            </a:r>
            <a:r>
              <a:rPr lang="en-GB" altLang="en-US" sz="2400" dirty="0" err="1" smtClean="0"/>
              <a:t>sílících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filantropických</a:t>
            </a:r>
            <a:r>
              <a:rPr lang="en-GB" altLang="en-US" sz="2400" dirty="0" smtClean="0"/>
              <a:t> a </a:t>
            </a:r>
            <a:r>
              <a:rPr lang="en-GB" altLang="en-US" sz="2400" dirty="0" err="1" smtClean="0"/>
              <a:t>humanitárních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tendencí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ve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společnosti</a:t>
            </a:r>
            <a:endParaRPr lang="cs-CZ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Vzdělávací role muzea</a:t>
            </a:r>
            <a:endParaRPr lang="en-IE" dirty="0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altLang="en-US" sz="2400" dirty="0"/>
              <a:t>d</a:t>
            </a:r>
            <a:r>
              <a:rPr lang="en-GB" altLang="en-US" sz="2400" dirty="0" smtClean="0"/>
              <a:t>o </a:t>
            </a:r>
            <a:r>
              <a:rPr lang="en-GB" altLang="en-US" sz="2400" dirty="0" err="1" smtClean="0"/>
              <a:t>počátku</a:t>
            </a:r>
            <a:r>
              <a:rPr lang="en-GB" altLang="en-US" sz="2400" dirty="0" smtClean="0"/>
              <a:t> 20. </a:t>
            </a:r>
            <a:r>
              <a:rPr lang="en-GB" altLang="en-US" sz="2400" dirty="0" err="1" smtClean="0"/>
              <a:t>století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probíhají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kurátorské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práce</a:t>
            </a:r>
            <a:r>
              <a:rPr lang="en-GB" altLang="en-US" sz="2400" dirty="0" smtClean="0"/>
              <a:t> v </a:t>
            </a:r>
            <a:r>
              <a:rPr lang="en-GB" altLang="en-US" sz="2400" dirty="0" err="1" smtClean="0"/>
              <a:t>součinnosti</a:t>
            </a:r>
            <a:r>
              <a:rPr lang="en-GB" altLang="en-US" sz="2400" dirty="0" smtClean="0"/>
              <a:t> se </a:t>
            </a:r>
            <a:r>
              <a:rPr lang="en-GB" altLang="en-US" sz="2400" dirty="0" err="1" smtClean="0"/>
              <a:t>vzdělávacími</a:t>
            </a:r>
            <a:endParaRPr lang="en-GB" altLang="en-US" sz="2400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altLang="en-US" sz="2400" dirty="0"/>
              <a:t>do </a:t>
            </a:r>
            <a:r>
              <a:rPr lang="en-GB" altLang="en-US" sz="2400" dirty="0" err="1"/>
              <a:t>muzeí</a:t>
            </a:r>
            <a:r>
              <a:rPr lang="en-GB" altLang="en-US" sz="2400" dirty="0"/>
              <a:t> </a:t>
            </a:r>
            <a:r>
              <a:rPr lang="en-GB" altLang="en-US" sz="2400" dirty="0" err="1"/>
              <a:t>přicházejí</a:t>
            </a:r>
            <a:r>
              <a:rPr lang="en-GB" altLang="en-US" sz="2400" dirty="0"/>
              <a:t> </a:t>
            </a:r>
            <a:r>
              <a:rPr lang="en-GB" altLang="en-US" sz="2400" dirty="0" err="1"/>
              <a:t>učitelé</a:t>
            </a:r>
            <a:r>
              <a:rPr lang="en-GB" altLang="en-US" sz="2400" dirty="0"/>
              <a:t> </a:t>
            </a:r>
            <a:r>
              <a:rPr lang="en-GB" altLang="en-US" sz="2400" dirty="0" err="1"/>
              <a:t>zaměstnáni</a:t>
            </a:r>
            <a:r>
              <a:rPr lang="en-GB" altLang="en-US" sz="2400" dirty="0"/>
              <a:t> </a:t>
            </a:r>
            <a:r>
              <a:rPr lang="en-GB" altLang="en-US" sz="2400" dirty="0" err="1"/>
              <a:t>místními</a:t>
            </a:r>
            <a:r>
              <a:rPr lang="en-GB" altLang="en-US" sz="2400" dirty="0"/>
              <a:t> </a:t>
            </a:r>
            <a:r>
              <a:rPr lang="en-GB" altLang="en-US" sz="2400" dirty="0" err="1"/>
              <a:t>úřady</a:t>
            </a:r>
            <a:r>
              <a:rPr lang="en-GB" altLang="en-US" sz="2400" dirty="0"/>
              <a:t> pro </a:t>
            </a:r>
            <a:r>
              <a:rPr lang="en-GB" altLang="en-US" sz="2400" dirty="0" err="1"/>
              <a:t>vzdělávání</a:t>
            </a:r>
            <a:r>
              <a:rPr lang="en-GB" altLang="en-US" sz="2400" dirty="0"/>
              <a:t> a </a:t>
            </a:r>
            <a:r>
              <a:rPr lang="en-GB" altLang="en-US" sz="2400" dirty="0" err="1"/>
              <a:t>výchovu</a:t>
            </a:r>
            <a:r>
              <a:rPr lang="en-GB" altLang="en-US" sz="2400" dirty="0"/>
              <a:t> </a:t>
            </a:r>
            <a:r>
              <a:rPr lang="en-GB" altLang="en-US" sz="2400" dirty="0">
                <a:sym typeface="Wingdings" panose="05000000000000000000" pitchFamily="2" charset="2"/>
              </a:rPr>
              <a:t> </a:t>
            </a:r>
            <a:r>
              <a:rPr lang="en-GB" altLang="en-US" sz="2400" dirty="0" err="1">
                <a:sym typeface="Wingdings" panose="05000000000000000000" pitchFamily="2" charset="2"/>
              </a:rPr>
              <a:t>oddělení</a:t>
            </a:r>
            <a:r>
              <a:rPr lang="en-GB" altLang="en-US" sz="2400" dirty="0">
                <a:sym typeface="Wingdings" panose="05000000000000000000" pitchFamily="2" charset="2"/>
              </a:rPr>
              <a:t> </a:t>
            </a:r>
            <a:r>
              <a:rPr lang="en-GB" altLang="en-US" sz="2400" dirty="0" err="1">
                <a:sym typeface="Wingdings" panose="05000000000000000000" pitchFamily="2" charset="2"/>
              </a:rPr>
              <a:t>kurátorské</a:t>
            </a:r>
            <a:r>
              <a:rPr lang="en-GB" altLang="en-US" sz="2400" dirty="0">
                <a:sym typeface="Wingdings" panose="05000000000000000000" pitchFamily="2" charset="2"/>
              </a:rPr>
              <a:t> a </a:t>
            </a:r>
            <a:r>
              <a:rPr lang="en-GB" altLang="en-US" sz="2400" dirty="0" err="1">
                <a:sym typeface="Wingdings" panose="05000000000000000000" pitchFamily="2" charset="2"/>
              </a:rPr>
              <a:t>vzdělávací</a:t>
            </a:r>
            <a:r>
              <a:rPr lang="en-GB" altLang="en-US" sz="2400" dirty="0">
                <a:sym typeface="Wingdings" panose="05000000000000000000" pitchFamily="2" charset="2"/>
              </a:rPr>
              <a:t> </a:t>
            </a:r>
            <a:r>
              <a:rPr lang="en-GB" altLang="en-US" sz="2400" dirty="0" err="1" smtClean="0">
                <a:sym typeface="Wingdings" panose="05000000000000000000" pitchFamily="2" charset="2"/>
              </a:rPr>
              <a:t>činnosti</a:t>
            </a:r>
            <a:endParaRPr lang="en-GB" altLang="en-US" sz="2400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altLang="en-US" sz="2400" dirty="0" err="1"/>
              <a:t>k</a:t>
            </a:r>
            <a:r>
              <a:rPr lang="en-GB" altLang="en-US" sz="2400" dirty="0" err="1" smtClean="0"/>
              <a:t>urátoři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začínají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upouštět</a:t>
            </a:r>
            <a:r>
              <a:rPr lang="en-GB" altLang="en-US" sz="2400" dirty="0" smtClean="0"/>
              <a:t> od </a:t>
            </a:r>
            <a:r>
              <a:rPr lang="en-GB" altLang="en-US" sz="2400" dirty="0" err="1" smtClean="0"/>
              <a:t>kontaktu</a:t>
            </a:r>
            <a:r>
              <a:rPr lang="en-GB" altLang="en-US" sz="2400" dirty="0" smtClean="0"/>
              <a:t> s </a:t>
            </a:r>
            <a:r>
              <a:rPr lang="en-GB" altLang="en-US" sz="2400" dirty="0" err="1" smtClean="0"/>
              <a:t>veřejností</a:t>
            </a:r>
            <a:r>
              <a:rPr lang="en-GB" altLang="en-US" sz="2400" dirty="0" smtClean="0"/>
              <a:t> – </a:t>
            </a:r>
            <a:r>
              <a:rPr lang="en-GB" altLang="en-US" sz="2400" dirty="0" err="1" smtClean="0"/>
              <a:t>objekty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samy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mají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dostatečně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výpovědní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hodnotu</a:t>
            </a:r>
            <a:endParaRPr lang="en-GB" altLang="en-US" sz="2400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altLang="en-US" sz="2400" dirty="0" err="1"/>
              <a:t>n</a:t>
            </a:r>
            <a:r>
              <a:rPr lang="en-GB" altLang="en-US" sz="2400" dirty="0" err="1" smtClean="0"/>
              <a:t>ová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generace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kurátorů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zaměřená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na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akvizici</a:t>
            </a:r>
            <a:r>
              <a:rPr lang="en-GB" altLang="en-US" sz="2400" dirty="0" smtClean="0"/>
              <a:t> a </a:t>
            </a:r>
            <a:r>
              <a:rPr lang="en-GB" altLang="en-US" sz="2400" dirty="0" err="1" smtClean="0"/>
              <a:t>akumulaci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sbírek</a:t>
            </a:r>
            <a:endParaRPr lang="en-GB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err="1" smtClean="0"/>
              <a:t>Počátky</a:t>
            </a:r>
            <a:r>
              <a:rPr lang="en-GB" dirty="0" smtClean="0"/>
              <a:t> </a:t>
            </a:r>
            <a:r>
              <a:rPr lang="en-GB" dirty="0" err="1" smtClean="0"/>
              <a:t>profese</a:t>
            </a:r>
            <a:r>
              <a:rPr lang="en-GB" dirty="0" smtClean="0"/>
              <a:t> </a:t>
            </a:r>
            <a:r>
              <a:rPr lang="en-GB" dirty="0" err="1" smtClean="0"/>
              <a:t>muzejního</a:t>
            </a:r>
            <a:r>
              <a:rPr lang="en-GB" dirty="0" smtClean="0"/>
              <a:t> </a:t>
            </a:r>
            <a:r>
              <a:rPr lang="en-GB" dirty="0" err="1" smtClean="0"/>
              <a:t>pedagoga</a:t>
            </a:r>
            <a:endParaRPr lang="en-IE" dirty="0"/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57338"/>
            <a:ext cx="8648700" cy="45720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2400" dirty="0" err="1" smtClean="0"/>
              <a:t>Klíčové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zprávy</a:t>
            </a:r>
            <a:r>
              <a:rPr lang="en-GB" altLang="en-US" sz="2400" dirty="0" smtClean="0"/>
              <a:t> – </a:t>
            </a:r>
            <a:r>
              <a:rPr lang="en-GB" altLang="en-US" sz="2400" dirty="0" err="1" smtClean="0"/>
              <a:t>Velká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Británie</a:t>
            </a:r>
            <a:r>
              <a:rPr lang="en-GB" altLang="en-US" sz="2400" dirty="0" smtClean="0"/>
              <a:t>: </a:t>
            </a:r>
            <a:r>
              <a:rPr lang="en-GB" altLang="en-US" sz="2400" dirty="0" err="1" smtClean="0"/>
              <a:t>Rosse</a:t>
            </a:r>
            <a:r>
              <a:rPr lang="en-GB" altLang="en-US" sz="2400" dirty="0" smtClean="0"/>
              <a:t> Report (1963), Wright Report (1973), Drew Report (1979)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2400" b="1" i="1" dirty="0" err="1" smtClean="0"/>
              <a:t>Rosse</a:t>
            </a:r>
            <a:r>
              <a:rPr lang="en-GB" altLang="en-US" sz="2400" b="1" i="1" dirty="0" smtClean="0"/>
              <a:t> Report </a:t>
            </a:r>
            <a:r>
              <a:rPr lang="en-GB" altLang="en-US" sz="2400" dirty="0" smtClean="0"/>
              <a:t>– </a:t>
            </a:r>
            <a:r>
              <a:rPr lang="en-GB" altLang="en-US" sz="2400" dirty="0" err="1" smtClean="0"/>
              <a:t>spolupráce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muzeí</a:t>
            </a:r>
            <a:r>
              <a:rPr lang="en-GB" altLang="en-US" sz="2400" dirty="0" smtClean="0"/>
              <a:t> s </a:t>
            </a:r>
            <a:r>
              <a:rPr lang="en-GB" altLang="en-US" sz="2400" dirty="0" err="1" smtClean="0"/>
              <a:t>místní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správou</a:t>
            </a:r>
            <a:r>
              <a:rPr lang="en-GB" altLang="en-US" sz="2400" dirty="0" smtClean="0"/>
              <a:t> pro </a:t>
            </a:r>
            <a:r>
              <a:rPr lang="en-GB" altLang="en-US" sz="2400" dirty="0" err="1" smtClean="0"/>
              <a:t>vzdělávání</a:t>
            </a:r>
            <a:r>
              <a:rPr lang="en-GB" altLang="en-US" sz="2400" dirty="0" smtClean="0"/>
              <a:t> a </a:t>
            </a:r>
            <a:r>
              <a:rPr lang="en-GB" altLang="en-US" sz="2400" dirty="0" err="1" smtClean="0"/>
              <a:t>výchovu</a:t>
            </a:r>
            <a:r>
              <a:rPr lang="en-GB" altLang="en-US" sz="2400" dirty="0" smtClean="0"/>
              <a:t>, </a:t>
            </a:r>
            <a:r>
              <a:rPr lang="en-GB" altLang="en-US" sz="2400" dirty="0" err="1" smtClean="0"/>
              <a:t>upozorňuje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na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činnost</a:t>
            </a:r>
            <a:r>
              <a:rPr lang="en-GB" altLang="en-US" sz="2400" dirty="0" smtClean="0"/>
              <a:t> René </a:t>
            </a:r>
            <a:r>
              <a:rPr lang="en-GB" altLang="en-US" sz="2400" dirty="0" err="1" smtClean="0"/>
              <a:t>Marcousé</a:t>
            </a:r>
            <a:r>
              <a:rPr lang="en-GB" altLang="en-US" sz="2400" dirty="0" smtClean="0"/>
              <a:t> (Victoria and Albert Museum)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2400" b="1" i="1" dirty="0" smtClean="0"/>
              <a:t>Wright Report </a:t>
            </a:r>
            <a:r>
              <a:rPr lang="en-GB" altLang="en-US" sz="2400" dirty="0" smtClean="0"/>
              <a:t>– </a:t>
            </a:r>
            <a:r>
              <a:rPr lang="en-GB" altLang="en-US" sz="2400" dirty="0" err="1" smtClean="0"/>
              <a:t>doporučuje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celoplošné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zavedení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vzdělávacích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center</a:t>
            </a:r>
            <a:r>
              <a:rPr lang="en-GB" altLang="en-US" sz="2400" dirty="0" smtClean="0"/>
              <a:t> v </a:t>
            </a:r>
            <a:r>
              <a:rPr lang="en-GB" altLang="en-US" sz="2400" dirty="0" err="1" smtClean="0"/>
              <a:t>muzeích</a:t>
            </a:r>
            <a:endParaRPr lang="en-GB" alt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2400" b="1" i="1" dirty="0" smtClean="0"/>
              <a:t>Drew Report </a:t>
            </a:r>
            <a:r>
              <a:rPr lang="en-GB" altLang="en-US" sz="2400" dirty="0" smtClean="0"/>
              <a:t>– </a:t>
            </a:r>
            <a:r>
              <a:rPr lang="en-GB" altLang="en-US" sz="2400" dirty="0" err="1" smtClean="0"/>
              <a:t>navrhuje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vytvoření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celonárodního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muzejního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systému</a:t>
            </a:r>
            <a:r>
              <a:rPr lang="en-GB" altLang="en-US" sz="2400" dirty="0" smtClean="0"/>
              <a:t> = </a:t>
            </a:r>
            <a:r>
              <a:rPr lang="en-GB" altLang="en-US" sz="2400" dirty="0" err="1" smtClean="0"/>
              <a:t>muzejní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pedagogové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součástí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muzea</a:t>
            </a:r>
            <a:r>
              <a:rPr lang="en-GB" altLang="en-US" sz="2400" dirty="0" smtClean="0"/>
              <a:t>, </a:t>
            </a:r>
            <a:r>
              <a:rPr lang="en-GB" altLang="en-US" sz="2400" dirty="0" err="1" smtClean="0"/>
              <a:t>své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poslání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vzdělávat</a:t>
            </a:r>
            <a:r>
              <a:rPr lang="en-GB" altLang="en-US" sz="2400" dirty="0" smtClean="0"/>
              <a:t> by </a:t>
            </a:r>
            <a:r>
              <a:rPr lang="en-GB" altLang="en-US" sz="2400" dirty="0" err="1" smtClean="0"/>
              <a:t>mělo</a:t>
            </a:r>
            <a:r>
              <a:rPr lang="en-GB" altLang="en-US" sz="2400" dirty="0"/>
              <a:t> </a:t>
            </a:r>
            <a:r>
              <a:rPr lang="en-GB" altLang="en-US" sz="2400" dirty="0" err="1" smtClean="0"/>
              <a:t>muzeum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finančně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i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personálně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podporovat</a:t>
            </a:r>
            <a:endParaRPr lang="en-GB" altLang="en-US" sz="2400" dirty="0" smtClean="0"/>
          </a:p>
          <a:p>
            <a:endParaRPr lang="cs-CZ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rgbClr val="7B9899"/>
                </a:solidFill>
              </a:rPr>
              <a:t>Počátky profese muzejního pedagoga</a:t>
            </a:r>
            <a:endParaRPr lang="en-IE" altLang="en-US" smtClean="0">
              <a:solidFill>
                <a:srgbClr val="7B9899"/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altLang="en-US" sz="2400" b="1" i="1" dirty="0" err="1" smtClean="0"/>
              <a:t>Klíčové</a:t>
            </a:r>
            <a:r>
              <a:rPr lang="en-GB" altLang="en-US" sz="2400" b="1" i="1" dirty="0" smtClean="0"/>
              <a:t> </a:t>
            </a:r>
            <a:r>
              <a:rPr lang="en-GB" altLang="en-US" sz="2400" b="1" i="1" dirty="0" err="1" smtClean="0"/>
              <a:t>zprávy</a:t>
            </a:r>
            <a:r>
              <a:rPr lang="en-GB" altLang="en-US" sz="2400" b="1" i="1" dirty="0" smtClean="0"/>
              <a:t> – </a:t>
            </a:r>
            <a:r>
              <a:rPr lang="en-GB" altLang="en-US" sz="2400" b="1" i="1" dirty="0" err="1" smtClean="0"/>
              <a:t>Spojené</a:t>
            </a:r>
            <a:r>
              <a:rPr lang="en-GB" altLang="en-US" sz="2400" b="1" i="1" dirty="0" smtClean="0"/>
              <a:t> </a:t>
            </a:r>
            <a:r>
              <a:rPr lang="en-GB" altLang="en-US" sz="2400" b="1" i="1" dirty="0" err="1" smtClean="0"/>
              <a:t>státy</a:t>
            </a:r>
            <a:r>
              <a:rPr lang="en-GB" altLang="en-US" sz="2400" b="1" i="1" dirty="0" smtClean="0"/>
              <a:t> </a:t>
            </a:r>
            <a:r>
              <a:rPr lang="en-GB" altLang="en-US" sz="2400" b="1" i="1" dirty="0" err="1" smtClean="0"/>
              <a:t>americké</a:t>
            </a:r>
            <a:r>
              <a:rPr lang="en-GB" altLang="en-US" sz="2400" b="1" i="1" dirty="0" smtClean="0"/>
              <a:t>: </a:t>
            </a:r>
            <a:r>
              <a:rPr lang="en-GB" altLang="en-US" sz="2400" dirty="0" smtClean="0"/>
              <a:t>Belmont Report (1969), Museums for a New Century (1984), Excellence and Equity: Education and the Public Dimension of Museums (1992)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altLang="en-US" sz="2400" b="1" i="1" dirty="0" smtClean="0"/>
              <a:t>Belmont Report </a:t>
            </a:r>
            <a:r>
              <a:rPr lang="en-GB" altLang="en-US" sz="2400" dirty="0" smtClean="0"/>
              <a:t>– </a:t>
            </a:r>
            <a:r>
              <a:rPr lang="en-GB" altLang="en-US" sz="2400" dirty="0" err="1" smtClean="0"/>
              <a:t>definuje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roli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muzea</a:t>
            </a:r>
            <a:r>
              <a:rPr lang="en-GB" altLang="en-US" sz="2400" dirty="0" smtClean="0"/>
              <a:t>: </a:t>
            </a:r>
            <a:r>
              <a:rPr lang="en-GB" altLang="en-US" sz="2400" dirty="0" err="1" smtClean="0"/>
              <a:t>prohlubovat</a:t>
            </a:r>
            <a:r>
              <a:rPr lang="en-GB" altLang="en-US" sz="2400" dirty="0" smtClean="0"/>
              <a:t> a </a:t>
            </a:r>
            <a:r>
              <a:rPr lang="en-GB" altLang="en-US" sz="2400" dirty="0" err="1" smtClean="0"/>
              <a:t>šířit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vědomosti</a:t>
            </a:r>
            <a:r>
              <a:rPr lang="en-GB" altLang="en-US" sz="2400" dirty="0" smtClean="0"/>
              <a:t>, a </a:t>
            </a:r>
            <a:r>
              <a:rPr lang="en-GB" altLang="en-US" sz="2400" dirty="0" err="1" smtClean="0"/>
              <a:t>činit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tak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formou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vzbuzující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zájem</a:t>
            </a:r>
            <a:r>
              <a:rPr lang="en-GB" altLang="en-US" sz="2400" dirty="0" smtClean="0"/>
              <a:t> a </a:t>
            </a:r>
            <a:r>
              <a:rPr lang="en-GB" altLang="en-US" sz="2400" dirty="0" err="1" smtClean="0"/>
              <a:t>potěchu</a:t>
            </a:r>
            <a:endParaRPr lang="en-GB" altLang="en-US" sz="2400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altLang="en-US" sz="2400" b="1" i="1" dirty="0" err="1" smtClean="0"/>
              <a:t>Druhá</a:t>
            </a:r>
            <a:r>
              <a:rPr lang="en-GB" altLang="en-US" sz="2400" b="1" i="1" dirty="0" smtClean="0"/>
              <a:t> </a:t>
            </a:r>
            <a:r>
              <a:rPr lang="en-GB" altLang="en-US" sz="2400" b="1" i="1" dirty="0" err="1" smtClean="0"/>
              <a:t>zpráva</a:t>
            </a:r>
            <a:r>
              <a:rPr lang="en-GB" altLang="en-US" sz="2400" b="1" i="1" dirty="0" smtClean="0"/>
              <a:t> - </a:t>
            </a:r>
            <a:r>
              <a:rPr lang="cs-CZ" altLang="en-US" sz="2400" dirty="0" smtClean="0"/>
              <a:t>upozorňuje na nutnost muzeí poskytovat návštěvníkům interpretaci svých sbírkových předmětů</a:t>
            </a:r>
            <a:endParaRPr lang="en-GB" altLang="en-US" sz="2400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altLang="en-US" sz="2400" b="1" i="1" dirty="0" err="1" smtClean="0"/>
              <a:t>Třetí</a:t>
            </a:r>
            <a:r>
              <a:rPr lang="en-GB" altLang="en-US" sz="2400" b="1" i="1" dirty="0" smtClean="0"/>
              <a:t> </a:t>
            </a:r>
            <a:r>
              <a:rPr lang="en-GB" altLang="en-US" sz="2400" b="1" i="1" dirty="0" err="1" smtClean="0"/>
              <a:t>zpráva</a:t>
            </a:r>
            <a:r>
              <a:rPr lang="en-GB" altLang="en-US" sz="2400" b="1" i="1" dirty="0" smtClean="0"/>
              <a:t> </a:t>
            </a:r>
            <a:r>
              <a:rPr lang="en-GB" altLang="en-US" sz="2400" dirty="0" smtClean="0"/>
              <a:t>- </a:t>
            </a:r>
            <a:r>
              <a:rPr lang="cs-CZ" altLang="en-US" sz="2400" dirty="0" smtClean="0"/>
              <a:t>vyzdvihuje nutnost vzdělávání v muzeu ještě více a definuje aspekty muzejní </a:t>
            </a:r>
            <a:r>
              <a:rPr lang="en-GB" altLang="en-US" sz="2400" dirty="0" err="1" smtClean="0"/>
              <a:t>kultury</a:t>
            </a:r>
            <a:r>
              <a:rPr lang="cs-CZ" altLang="en-US" sz="2400" dirty="0" smtClean="0"/>
              <a:t> v USA</a:t>
            </a:r>
            <a:endParaRPr lang="en-GB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 err="1">
                <a:solidFill>
                  <a:srgbClr val="7B9899"/>
                </a:solidFill>
              </a:rPr>
              <a:t>Počátky</a:t>
            </a:r>
            <a:r>
              <a:rPr lang="en-GB" altLang="en-US" dirty="0">
                <a:solidFill>
                  <a:srgbClr val="7B9899"/>
                </a:solidFill>
              </a:rPr>
              <a:t> </a:t>
            </a:r>
            <a:r>
              <a:rPr lang="en-GB" altLang="en-US" dirty="0" err="1">
                <a:solidFill>
                  <a:srgbClr val="7B9899"/>
                </a:solidFill>
              </a:rPr>
              <a:t>profese</a:t>
            </a:r>
            <a:r>
              <a:rPr lang="en-GB" altLang="en-US" dirty="0">
                <a:solidFill>
                  <a:srgbClr val="7B9899"/>
                </a:solidFill>
              </a:rPr>
              <a:t> </a:t>
            </a:r>
            <a:r>
              <a:rPr lang="en-GB" altLang="en-US" dirty="0" err="1">
                <a:solidFill>
                  <a:srgbClr val="7B9899"/>
                </a:solidFill>
              </a:rPr>
              <a:t>muzejního</a:t>
            </a:r>
            <a:r>
              <a:rPr lang="en-GB" altLang="en-US" dirty="0">
                <a:solidFill>
                  <a:srgbClr val="7B9899"/>
                </a:solidFill>
              </a:rPr>
              <a:t> </a:t>
            </a:r>
            <a:r>
              <a:rPr lang="en-GB" altLang="en-US" dirty="0" err="1">
                <a:solidFill>
                  <a:srgbClr val="7B9899"/>
                </a:solidFill>
              </a:rPr>
              <a:t>pedagoga</a:t>
            </a:r>
            <a:endParaRPr lang="en-GB" dirty="0"/>
          </a:p>
        </p:txBody>
      </p:sp>
      <p:sp>
        <p:nvSpPr>
          <p:cNvPr id="1945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GB" altLang="en-US" sz="1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altLang="en-US" sz="2400" dirty="0" smtClean="0"/>
              <a:t>dětské muzeum v Bostonu a </a:t>
            </a:r>
            <a:r>
              <a:rPr lang="cs-CZ" altLang="en-US" sz="2400" dirty="0" err="1" smtClean="0"/>
              <a:t>Field</a:t>
            </a:r>
            <a:r>
              <a:rPr lang="cs-CZ" altLang="en-US" sz="2400" dirty="0" smtClean="0"/>
              <a:t> Museum </a:t>
            </a:r>
            <a:r>
              <a:rPr lang="cs-CZ" altLang="en-US" sz="2400" dirty="0" err="1" smtClean="0"/>
              <a:t>of</a:t>
            </a:r>
            <a:r>
              <a:rPr lang="cs-CZ" altLang="en-US" sz="2400" dirty="0" smtClean="0"/>
              <a:t> Natural </a:t>
            </a:r>
            <a:r>
              <a:rPr lang="cs-CZ" altLang="en-US" sz="2400" dirty="0" err="1" smtClean="0"/>
              <a:t>History</a:t>
            </a:r>
            <a:r>
              <a:rPr lang="cs-CZ" altLang="en-US" sz="2400" dirty="0" smtClean="0"/>
              <a:t> v Chicagu </a:t>
            </a:r>
            <a:r>
              <a:rPr lang="en-GB" altLang="en-US" sz="2400" dirty="0" smtClean="0"/>
              <a:t>– </a:t>
            </a:r>
            <a:r>
              <a:rPr lang="cs-CZ" altLang="en-US" sz="2400" b="1" i="1" dirty="0" smtClean="0"/>
              <a:t>týmový přístup</a:t>
            </a:r>
            <a:r>
              <a:rPr lang="en-GB" altLang="en-US" sz="2400" b="1" i="1" dirty="0" smtClean="0"/>
              <a:t> </a:t>
            </a:r>
            <a:r>
              <a:rPr lang="en-GB" altLang="en-US" sz="2400" dirty="0" smtClean="0"/>
              <a:t>– </a:t>
            </a:r>
            <a:r>
              <a:rPr lang="en-GB" altLang="en-US" sz="2400" dirty="0" err="1" smtClean="0"/>
              <a:t>kurátor</a:t>
            </a:r>
            <a:r>
              <a:rPr lang="en-GB" altLang="en-US" sz="2400" dirty="0" smtClean="0"/>
              <a:t>, </a:t>
            </a:r>
            <a:r>
              <a:rPr lang="en-GB" altLang="en-US" sz="2400" dirty="0" err="1" smtClean="0"/>
              <a:t>architekt</a:t>
            </a:r>
            <a:r>
              <a:rPr lang="en-GB" altLang="en-US" sz="2400" dirty="0" smtClean="0"/>
              <a:t> a </a:t>
            </a:r>
            <a:r>
              <a:rPr lang="en-GB" altLang="en-US" sz="2400" dirty="0" err="1" smtClean="0"/>
              <a:t>muzejní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pedagog</a:t>
            </a:r>
            <a:r>
              <a:rPr lang="en-GB" altLang="en-US" sz="2400" dirty="0" smtClean="0"/>
              <a:t> – </a:t>
            </a:r>
            <a:r>
              <a:rPr lang="en-GB" altLang="en-US" sz="2400" dirty="0" err="1" smtClean="0"/>
              <a:t>série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workshopů</a:t>
            </a:r>
            <a:r>
              <a:rPr lang="en-GB" altLang="en-US" sz="2400" dirty="0" smtClean="0"/>
              <a:t> 1982-1987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2400" b="1" i="1" dirty="0" err="1" smtClean="0"/>
              <a:t>Kurátor</a:t>
            </a:r>
            <a:r>
              <a:rPr lang="en-GB" altLang="en-US" sz="2400" dirty="0" smtClean="0"/>
              <a:t>: </a:t>
            </a:r>
            <a:r>
              <a:rPr lang="cs-CZ" altLang="en-US" sz="2400" dirty="0" smtClean="0"/>
              <a:t>obecného konceptu expozice</a:t>
            </a:r>
            <a:endParaRPr lang="en-GB" alt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2400" b="1" i="1" dirty="0" err="1" smtClean="0"/>
              <a:t>Architekt</a:t>
            </a:r>
            <a:r>
              <a:rPr lang="en-GB" altLang="en-US" sz="2400" dirty="0" smtClean="0"/>
              <a:t>: </a:t>
            </a:r>
            <a:r>
              <a:rPr lang="cs-CZ" altLang="en-US" sz="2400" dirty="0" smtClean="0"/>
              <a:t>vizuální </a:t>
            </a:r>
            <a:r>
              <a:rPr lang="cs-CZ" altLang="en-US" sz="2400" dirty="0" err="1" smtClean="0"/>
              <a:t>stránk</a:t>
            </a:r>
            <a:r>
              <a:rPr lang="en-GB" altLang="en-US" sz="2400" dirty="0" smtClean="0"/>
              <a:t>a</a:t>
            </a:r>
            <a:r>
              <a:rPr lang="cs-CZ" altLang="en-US" sz="2400" dirty="0" smtClean="0"/>
              <a:t> a </a:t>
            </a:r>
            <a:r>
              <a:rPr lang="en-GB" altLang="en-US" sz="2400" dirty="0" err="1" smtClean="0"/>
              <a:t>ucelenost</a:t>
            </a:r>
            <a:r>
              <a:rPr lang="cs-CZ" altLang="en-US" sz="2400" dirty="0" smtClean="0"/>
              <a:t> expozice</a:t>
            </a:r>
            <a:r>
              <a:rPr lang="en-GB" altLang="en-US" sz="2400" dirty="0" smtClean="0"/>
              <a:t>, </a:t>
            </a:r>
            <a:r>
              <a:rPr lang="en-GB" altLang="en-US" sz="2400" dirty="0" err="1" smtClean="0"/>
              <a:t>přitažlivost</a:t>
            </a:r>
            <a:r>
              <a:rPr lang="en-GB" altLang="en-US" sz="2400" dirty="0" smtClean="0"/>
              <a:t> a </a:t>
            </a:r>
            <a:r>
              <a:rPr lang="en-GB" altLang="en-US" sz="2400" dirty="0" err="1" smtClean="0"/>
              <a:t>srozumitelnost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expozičního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materiálu</a:t>
            </a:r>
            <a:endParaRPr lang="en-GB" alt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2400" b="1" i="1" dirty="0" err="1" smtClean="0"/>
              <a:t>Pedagog</a:t>
            </a:r>
            <a:r>
              <a:rPr lang="en-GB" altLang="en-US" sz="2400" dirty="0" smtClean="0"/>
              <a:t>: </a:t>
            </a:r>
            <a:r>
              <a:rPr lang="cs-CZ" altLang="en-US" sz="2400" dirty="0" smtClean="0"/>
              <a:t>propojení obsahu expozice a muzejních návštěvníků</a:t>
            </a:r>
            <a:r>
              <a:rPr lang="en-GB" altLang="en-US" sz="2400" dirty="0" smtClean="0"/>
              <a:t>, </a:t>
            </a:r>
            <a:r>
              <a:rPr lang="en-GB" altLang="en-US" sz="2400" b="1" i="1" dirty="0" err="1" smtClean="0"/>
              <a:t>odborník</a:t>
            </a:r>
            <a:r>
              <a:rPr lang="en-GB" altLang="en-US" sz="2400" b="1" i="1" dirty="0" smtClean="0"/>
              <a:t> </a:t>
            </a:r>
            <a:r>
              <a:rPr lang="en-GB" altLang="en-US" sz="2400" b="1" i="1" dirty="0" err="1" smtClean="0"/>
              <a:t>na</a:t>
            </a:r>
            <a:r>
              <a:rPr lang="en-GB" altLang="en-US" sz="2400" b="1" i="1" dirty="0" smtClean="0"/>
              <a:t> </a:t>
            </a:r>
            <a:r>
              <a:rPr lang="en-GB" altLang="en-US" sz="2400" b="1" i="1" dirty="0" err="1" smtClean="0"/>
              <a:t>komunikaci</a:t>
            </a:r>
            <a:r>
              <a:rPr lang="en-GB" altLang="en-US" sz="2400" i="1" dirty="0" smtClean="0"/>
              <a:t>,</a:t>
            </a:r>
            <a:r>
              <a:rPr lang="en-GB" altLang="en-US" sz="2400" b="1" i="1" dirty="0" smtClean="0"/>
              <a:t> </a:t>
            </a:r>
            <a:r>
              <a:rPr lang="en-GB" altLang="en-US" sz="2400" dirty="0" err="1" smtClean="0"/>
              <a:t>úspěšnost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muzejní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expozice</a:t>
            </a:r>
            <a:r>
              <a:rPr lang="en-GB" altLang="en-US" sz="2400" dirty="0" smtClean="0"/>
              <a:t> (Roberts, 2000)</a:t>
            </a:r>
          </a:p>
          <a:p>
            <a:pPr marL="0" indent="0">
              <a:buNone/>
            </a:pPr>
            <a:endParaRPr lang="en-GB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rgbClr val="7B9899"/>
                </a:solidFill>
              </a:rPr>
              <a:t>Izolovanost muzejního pedagoga</a:t>
            </a:r>
            <a:endParaRPr lang="en-IE" altLang="en-US" smtClean="0">
              <a:solidFill>
                <a:srgbClr val="7B9899"/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274320" indent="-274320" eaLnBrk="1" fontAlgn="auto" hangingPunct="1">
              <a:spcBef>
                <a:spcPts val="600"/>
              </a:spcBef>
              <a:spcAft>
                <a:spcPts val="600"/>
              </a:spcAft>
              <a:buFont typeface="Wingdings 2"/>
              <a:buChar char=""/>
              <a:defRPr/>
            </a:pPr>
            <a:r>
              <a:rPr lang="en-GB" sz="2400" dirty="0" smtClean="0"/>
              <a:t>Graeme K. </a:t>
            </a:r>
            <a:r>
              <a:rPr lang="en-GB" sz="2400" dirty="0" err="1" smtClean="0"/>
              <a:t>Talboys</a:t>
            </a:r>
            <a:r>
              <a:rPr lang="en-GB" sz="2400" dirty="0" smtClean="0"/>
              <a:t> (2005):</a:t>
            </a:r>
          </a:p>
          <a:p>
            <a:pPr lvl="1" eaLnBrk="1" fontAlgn="auto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GB" sz="2400" dirty="0" err="1">
                <a:solidFill>
                  <a:schemeClr val="tx1"/>
                </a:solidFill>
              </a:rPr>
              <a:t>Dlouhotrvající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přesvědčení</a:t>
            </a:r>
            <a:r>
              <a:rPr lang="en-GB" sz="2400" dirty="0">
                <a:solidFill>
                  <a:schemeClr val="tx1"/>
                </a:solidFill>
              </a:rPr>
              <a:t>, </a:t>
            </a:r>
            <a:r>
              <a:rPr lang="en-GB" sz="2400" dirty="0" err="1">
                <a:solidFill>
                  <a:schemeClr val="tx1"/>
                </a:solidFill>
              </a:rPr>
              <a:t>že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muzeum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svou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vzdělávací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roli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splňuje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již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b="1" i="1" dirty="0" err="1">
                <a:solidFill>
                  <a:schemeClr val="tx1"/>
                </a:solidFill>
              </a:rPr>
              <a:t>samotným</a:t>
            </a:r>
            <a:r>
              <a:rPr lang="en-GB" sz="2400" b="1" i="1" dirty="0">
                <a:solidFill>
                  <a:schemeClr val="tx1"/>
                </a:solidFill>
              </a:rPr>
              <a:t> </a:t>
            </a:r>
            <a:r>
              <a:rPr lang="en-GB" sz="2400" b="1" i="1" dirty="0" err="1">
                <a:solidFill>
                  <a:schemeClr val="tx1"/>
                </a:solidFill>
              </a:rPr>
              <a:t>vystavováním</a:t>
            </a:r>
            <a:r>
              <a:rPr lang="en-GB" sz="2400" b="1" i="1" dirty="0">
                <a:solidFill>
                  <a:schemeClr val="tx1"/>
                </a:solidFill>
              </a:rPr>
              <a:t> </a:t>
            </a:r>
            <a:r>
              <a:rPr lang="en-GB" sz="2400" b="1" i="1" dirty="0" err="1">
                <a:solidFill>
                  <a:schemeClr val="tx1"/>
                </a:solidFill>
              </a:rPr>
              <a:t>předmětů</a:t>
            </a:r>
            <a:endParaRPr lang="en-GB" sz="2400" b="1" i="1" dirty="0">
              <a:solidFill>
                <a:schemeClr val="tx1"/>
              </a:solidFill>
            </a:endParaRPr>
          </a:p>
          <a:p>
            <a:pPr lvl="1" eaLnBrk="1" fontAlgn="auto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GB" sz="2400" dirty="0" err="1">
                <a:solidFill>
                  <a:schemeClr val="tx1"/>
                </a:solidFill>
              </a:rPr>
              <a:t>První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muzejní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pedagogové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b="1" i="1" dirty="0" err="1">
                <a:solidFill>
                  <a:schemeClr val="tx1"/>
                </a:solidFill>
              </a:rPr>
              <a:t>zaměstnáváni</a:t>
            </a:r>
            <a:r>
              <a:rPr lang="en-GB" sz="2400" b="1" i="1" dirty="0">
                <a:solidFill>
                  <a:schemeClr val="tx1"/>
                </a:solidFill>
              </a:rPr>
              <a:t> v </a:t>
            </a:r>
            <a:r>
              <a:rPr lang="en-GB" sz="2400" b="1" i="1" dirty="0" err="1">
                <a:solidFill>
                  <a:schemeClr val="tx1"/>
                </a:solidFill>
              </a:rPr>
              <a:t>muzeu</a:t>
            </a:r>
            <a:r>
              <a:rPr lang="en-GB" sz="2400" b="1" i="1" dirty="0">
                <a:solidFill>
                  <a:schemeClr val="tx1"/>
                </a:solidFill>
              </a:rPr>
              <a:t> </a:t>
            </a:r>
            <a:r>
              <a:rPr lang="en-GB" sz="2400" b="1" i="1" dirty="0" err="1">
                <a:solidFill>
                  <a:schemeClr val="tx1"/>
                </a:solidFill>
              </a:rPr>
              <a:t>externími</a:t>
            </a:r>
            <a:r>
              <a:rPr lang="en-GB" sz="2400" b="1" i="1" dirty="0">
                <a:solidFill>
                  <a:schemeClr val="tx1"/>
                </a:solidFill>
              </a:rPr>
              <a:t> </a:t>
            </a:r>
            <a:r>
              <a:rPr lang="en-GB" sz="2400" b="1" i="1" dirty="0" err="1">
                <a:solidFill>
                  <a:schemeClr val="tx1"/>
                </a:solidFill>
              </a:rPr>
              <a:t>institucemi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např</a:t>
            </a:r>
            <a:r>
              <a:rPr lang="en-GB" sz="2400" dirty="0">
                <a:solidFill>
                  <a:schemeClr val="tx1"/>
                </a:solidFill>
              </a:rPr>
              <a:t>. </a:t>
            </a:r>
            <a:r>
              <a:rPr lang="en-GB" sz="2400" dirty="0" err="1">
                <a:solidFill>
                  <a:schemeClr val="tx1"/>
                </a:solidFill>
              </a:rPr>
              <a:t>místními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správami</a:t>
            </a:r>
            <a:r>
              <a:rPr lang="en-GB" sz="2400" dirty="0">
                <a:solidFill>
                  <a:schemeClr val="tx1"/>
                </a:solidFill>
              </a:rPr>
              <a:t> pro </a:t>
            </a:r>
            <a:r>
              <a:rPr lang="en-GB" sz="2400" dirty="0" err="1">
                <a:solidFill>
                  <a:schemeClr val="tx1"/>
                </a:solidFill>
              </a:rPr>
              <a:t>vzdělávání</a:t>
            </a:r>
            <a:r>
              <a:rPr lang="en-GB" sz="2400" dirty="0">
                <a:solidFill>
                  <a:schemeClr val="tx1"/>
                </a:solidFill>
              </a:rPr>
              <a:t> a </a:t>
            </a:r>
            <a:r>
              <a:rPr lang="en-GB" sz="2400" dirty="0" err="1">
                <a:solidFill>
                  <a:schemeClr val="tx1"/>
                </a:solidFill>
              </a:rPr>
              <a:t>výchovu</a:t>
            </a:r>
            <a:endParaRPr lang="en-GB" sz="2400" dirty="0">
              <a:solidFill>
                <a:schemeClr val="tx1"/>
              </a:solidFill>
            </a:endParaRPr>
          </a:p>
          <a:p>
            <a:pPr lvl="1" eaLnBrk="1" fontAlgn="auto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GB" sz="2400" b="1" i="1" dirty="0" err="1">
                <a:solidFill>
                  <a:schemeClr val="tx1"/>
                </a:solidFill>
              </a:rPr>
              <a:t>Zdánlivá</a:t>
            </a:r>
            <a:r>
              <a:rPr lang="en-GB" sz="2400" b="1" i="1" dirty="0">
                <a:solidFill>
                  <a:schemeClr val="tx1"/>
                </a:solidFill>
              </a:rPr>
              <a:t> </a:t>
            </a:r>
            <a:r>
              <a:rPr lang="en-GB" sz="2400" b="1" i="1" dirty="0" err="1">
                <a:solidFill>
                  <a:schemeClr val="tx1"/>
                </a:solidFill>
              </a:rPr>
              <a:t>dichotomie</a:t>
            </a:r>
            <a:r>
              <a:rPr lang="en-GB" sz="2400" b="1" i="1" dirty="0">
                <a:solidFill>
                  <a:schemeClr val="tx1"/>
                </a:solidFill>
              </a:rPr>
              <a:t> </a:t>
            </a:r>
            <a:r>
              <a:rPr lang="en-GB" sz="2400" dirty="0">
                <a:solidFill>
                  <a:schemeClr val="tx1"/>
                </a:solidFill>
              </a:rPr>
              <a:t>– </a:t>
            </a:r>
            <a:r>
              <a:rPr lang="en-GB" sz="2400" dirty="0" err="1">
                <a:solidFill>
                  <a:schemeClr val="tx1"/>
                </a:solidFill>
              </a:rPr>
              <a:t>mezi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konzervačními</a:t>
            </a:r>
            <a:r>
              <a:rPr lang="en-GB" sz="2400" dirty="0">
                <a:solidFill>
                  <a:schemeClr val="tx1"/>
                </a:solidFill>
              </a:rPr>
              <a:t> a </a:t>
            </a:r>
            <a:r>
              <a:rPr lang="en-GB" sz="2400" dirty="0" err="1">
                <a:solidFill>
                  <a:schemeClr val="tx1"/>
                </a:solidFill>
              </a:rPr>
              <a:t>vzdělávacími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činnostmi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endParaRPr lang="en-GB" sz="2400" dirty="0" smtClean="0">
              <a:solidFill>
                <a:schemeClr val="tx1"/>
              </a:solidFill>
            </a:endParaRPr>
          </a:p>
          <a:p>
            <a:pPr marL="0" indent="0" eaLnBrk="1" fontAlgn="auto" hangingPunct="1">
              <a:spcBef>
                <a:spcPts val="1200"/>
              </a:spcBef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err="1" smtClean="0"/>
              <a:t>Pracovní</a:t>
            </a:r>
            <a:r>
              <a:rPr lang="en-GB" dirty="0" smtClean="0"/>
              <a:t> </a:t>
            </a:r>
            <a:r>
              <a:rPr lang="en-GB" dirty="0" err="1" smtClean="0"/>
              <a:t>náplň</a:t>
            </a:r>
            <a:r>
              <a:rPr lang="en-GB" dirty="0" smtClean="0"/>
              <a:t> </a:t>
            </a:r>
            <a:r>
              <a:rPr lang="en-GB" dirty="0" err="1" smtClean="0"/>
              <a:t>muzejního</a:t>
            </a:r>
            <a:r>
              <a:rPr lang="en-GB" dirty="0" smtClean="0"/>
              <a:t> </a:t>
            </a:r>
            <a:r>
              <a:rPr lang="en-GB" dirty="0" err="1" smtClean="0"/>
              <a:t>pedagoga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GB" sz="2400" dirty="0" err="1" smtClean="0"/>
              <a:t>reflektuje</a:t>
            </a:r>
            <a:r>
              <a:rPr lang="en-GB" sz="2400" dirty="0" smtClean="0"/>
              <a:t> </a:t>
            </a:r>
            <a:r>
              <a:rPr lang="en-GB" sz="2400" dirty="0" err="1" smtClean="0"/>
              <a:t>nové</a:t>
            </a:r>
            <a:r>
              <a:rPr lang="en-GB" sz="2400" dirty="0" smtClean="0"/>
              <a:t> </a:t>
            </a:r>
            <a:r>
              <a:rPr lang="en-GB" sz="2400" dirty="0" err="1" smtClean="0"/>
              <a:t>pojetí</a:t>
            </a:r>
            <a:r>
              <a:rPr lang="en-GB" sz="2400" dirty="0" smtClean="0"/>
              <a:t> </a:t>
            </a:r>
            <a:r>
              <a:rPr lang="en-GB" sz="2400" dirty="0" err="1" smtClean="0"/>
              <a:t>muzea</a:t>
            </a:r>
            <a:r>
              <a:rPr lang="cs-CZ" sz="2400" dirty="0" smtClean="0"/>
              <a:t> </a:t>
            </a:r>
            <a:r>
              <a:rPr lang="en-GB" sz="2400" dirty="0" smtClean="0"/>
              <a:t>–</a:t>
            </a:r>
            <a:r>
              <a:rPr lang="cs-CZ" sz="2400" dirty="0" smtClean="0"/>
              <a:t> </a:t>
            </a:r>
            <a:r>
              <a:rPr lang="cs-CZ" sz="2400" b="1" i="1" dirty="0" smtClean="0"/>
              <a:t>proměna </a:t>
            </a:r>
            <a:r>
              <a:rPr lang="cs-CZ" sz="2400" b="1" i="1" dirty="0"/>
              <a:t>muzea jako pasivního úložiště artefaktů na aktivní vzdělávací centrum sloužící široké veřejnosti </a:t>
            </a:r>
            <a:r>
              <a:rPr lang="cs-CZ" sz="2400" dirty="0"/>
              <a:t>(</a:t>
            </a:r>
            <a:r>
              <a:rPr lang="cs-CZ" sz="2400" dirty="0" err="1"/>
              <a:t>Hooper-Greenhillová</a:t>
            </a:r>
            <a:r>
              <a:rPr lang="cs-CZ" sz="2400" dirty="0"/>
              <a:t>, 1994</a:t>
            </a:r>
            <a:r>
              <a:rPr lang="cs-CZ" sz="2400" dirty="0" smtClean="0"/>
              <a:t>)</a:t>
            </a:r>
            <a:endParaRPr lang="en-GB" sz="2400" b="1" i="1" dirty="0" smtClean="0"/>
          </a:p>
          <a:p>
            <a:pPr>
              <a:spcBef>
                <a:spcPts val="600"/>
              </a:spcBef>
              <a:defRPr/>
            </a:pPr>
            <a:r>
              <a:rPr lang="en-GB" sz="2400" b="1" i="1" dirty="0" err="1" smtClean="0"/>
              <a:t>Definice</a:t>
            </a:r>
            <a:r>
              <a:rPr lang="en-GB" sz="2400" b="1" i="1" dirty="0" smtClean="0"/>
              <a:t> </a:t>
            </a:r>
            <a:r>
              <a:rPr lang="en-GB" sz="2400" b="1" i="1" dirty="0" err="1" smtClean="0"/>
              <a:t>profese</a:t>
            </a:r>
            <a:r>
              <a:rPr lang="en-GB" sz="2400" dirty="0" smtClean="0"/>
              <a:t>: </a:t>
            </a:r>
            <a:r>
              <a:rPr lang="en-GB" sz="2400" dirty="0" err="1" smtClean="0"/>
              <a:t>muzejní</a:t>
            </a:r>
            <a:r>
              <a:rPr lang="en-GB" sz="2400" dirty="0" smtClean="0"/>
              <a:t> </a:t>
            </a:r>
            <a:r>
              <a:rPr lang="en-GB" sz="2400" dirty="0" err="1" smtClean="0"/>
              <a:t>pedagog</a:t>
            </a:r>
            <a:r>
              <a:rPr lang="en-GB" sz="2400" dirty="0" smtClean="0"/>
              <a:t> je </a:t>
            </a:r>
            <a:r>
              <a:rPr lang="en-GB" sz="2400" dirty="0" err="1" smtClean="0"/>
              <a:t>učitel</a:t>
            </a:r>
            <a:r>
              <a:rPr lang="en-GB" sz="2400" dirty="0" smtClean="0"/>
              <a:t>, ale </a:t>
            </a:r>
            <a:r>
              <a:rPr lang="en-GB" sz="2400" dirty="0" err="1" smtClean="0"/>
              <a:t>také</a:t>
            </a:r>
            <a:r>
              <a:rPr lang="en-GB" sz="2400" dirty="0" smtClean="0"/>
              <a:t> </a:t>
            </a:r>
            <a:r>
              <a:rPr lang="en-GB" sz="2400" dirty="0" err="1" smtClean="0"/>
              <a:t>muzeolog</a:t>
            </a:r>
            <a:r>
              <a:rPr lang="en-GB" sz="2400" dirty="0" smtClean="0"/>
              <a:t>, manager a </a:t>
            </a:r>
            <a:r>
              <a:rPr lang="en-GB" sz="2400" dirty="0" err="1" smtClean="0"/>
              <a:t>administrátor</a:t>
            </a:r>
            <a:r>
              <a:rPr lang="en-GB" sz="2400" dirty="0" smtClean="0"/>
              <a:t>, </a:t>
            </a:r>
            <a:r>
              <a:rPr lang="en-GB" sz="2400" dirty="0" err="1" smtClean="0"/>
              <a:t>odborník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daný</a:t>
            </a:r>
            <a:r>
              <a:rPr lang="en-GB" sz="2400" dirty="0" smtClean="0"/>
              <a:t> </a:t>
            </a:r>
            <a:r>
              <a:rPr lang="en-GB" sz="2400" dirty="0" err="1" smtClean="0"/>
              <a:t>obor</a:t>
            </a:r>
            <a:r>
              <a:rPr lang="en-GB" sz="2400" dirty="0" smtClean="0"/>
              <a:t>, a </a:t>
            </a:r>
            <a:r>
              <a:rPr lang="en-GB" sz="2400" dirty="0" err="1" smtClean="0"/>
              <a:t>kurátor</a:t>
            </a:r>
            <a:r>
              <a:rPr lang="en-GB" sz="2400" dirty="0" smtClean="0"/>
              <a:t> se </a:t>
            </a:r>
            <a:r>
              <a:rPr lang="en-GB" sz="2400" dirty="0" err="1" smtClean="0"/>
              <a:t>specializací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vzdělávání</a:t>
            </a:r>
            <a:r>
              <a:rPr lang="en-GB" sz="2400" dirty="0" smtClean="0"/>
              <a:t> a </a:t>
            </a:r>
            <a:r>
              <a:rPr lang="en-GB" sz="2400" dirty="0" err="1" smtClean="0"/>
              <a:t>výchovu</a:t>
            </a:r>
            <a:r>
              <a:rPr lang="en-GB" sz="2400" dirty="0" smtClean="0"/>
              <a:t> (</a:t>
            </a:r>
            <a:r>
              <a:rPr lang="en-GB" sz="2400" dirty="0" err="1" smtClean="0"/>
              <a:t>Talboys</a:t>
            </a:r>
            <a:r>
              <a:rPr lang="en-GB" sz="2400" dirty="0" smtClean="0"/>
              <a:t>, 2005)</a:t>
            </a:r>
          </a:p>
          <a:p>
            <a:pPr>
              <a:spcBef>
                <a:spcPts val="600"/>
              </a:spcBef>
              <a:defRPr/>
            </a:pPr>
            <a:r>
              <a:rPr lang="en-GB" sz="2400" dirty="0" err="1" smtClean="0"/>
              <a:t>Faktory</a:t>
            </a:r>
            <a:r>
              <a:rPr lang="en-GB" sz="2400" dirty="0" smtClean="0"/>
              <a:t> </a:t>
            </a:r>
            <a:r>
              <a:rPr lang="en-GB" sz="2400" dirty="0" err="1" smtClean="0"/>
              <a:t>ovlivňující</a:t>
            </a:r>
            <a:r>
              <a:rPr lang="en-GB" sz="2400" dirty="0" smtClean="0"/>
              <a:t> </a:t>
            </a:r>
            <a:r>
              <a:rPr lang="en-GB" sz="2400" dirty="0" err="1" smtClean="0"/>
              <a:t>pracovní</a:t>
            </a:r>
            <a:r>
              <a:rPr lang="en-GB" sz="2400" dirty="0" smtClean="0"/>
              <a:t> </a:t>
            </a:r>
            <a:r>
              <a:rPr lang="en-GB" sz="2400" dirty="0" err="1" smtClean="0"/>
              <a:t>náplň</a:t>
            </a:r>
            <a:r>
              <a:rPr lang="en-GB" sz="2400" dirty="0" smtClean="0"/>
              <a:t> </a:t>
            </a:r>
            <a:r>
              <a:rPr lang="en-GB" sz="2400" dirty="0" err="1" smtClean="0"/>
              <a:t>muzejního</a:t>
            </a:r>
            <a:r>
              <a:rPr lang="en-GB" sz="2400" dirty="0" smtClean="0"/>
              <a:t> </a:t>
            </a:r>
            <a:r>
              <a:rPr lang="en-GB" sz="2400" dirty="0" err="1" smtClean="0"/>
              <a:t>pedagoga</a:t>
            </a:r>
            <a:r>
              <a:rPr lang="en-GB" sz="2400" dirty="0" smtClean="0"/>
              <a:t>: </a:t>
            </a:r>
            <a:r>
              <a:rPr lang="en-GB" sz="2400" dirty="0" err="1" smtClean="0"/>
              <a:t>postoj</a:t>
            </a:r>
            <a:r>
              <a:rPr lang="en-GB" sz="2400" dirty="0" smtClean="0"/>
              <a:t> </a:t>
            </a:r>
            <a:r>
              <a:rPr lang="en-GB" sz="2400" dirty="0" err="1" smtClean="0"/>
              <a:t>vedení</a:t>
            </a:r>
            <a:r>
              <a:rPr lang="en-GB" sz="2400" dirty="0" smtClean="0"/>
              <a:t> </a:t>
            </a:r>
            <a:r>
              <a:rPr lang="en-GB" sz="2400" dirty="0" err="1" smtClean="0"/>
              <a:t>muzea</a:t>
            </a:r>
            <a:r>
              <a:rPr lang="en-GB" sz="2400" dirty="0" smtClean="0"/>
              <a:t>, </a:t>
            </a:r>
            <a:r>
              <a:rPr lang="en-GB" sz="2400" dirty="0" err="1" smtClean="0"/>
              <a:t>finanční</a:t>
            </a:r>
            <a:r>
              <a:rPr lang="en-GB" sz="2400" dirty="0" smtClean="0"/>
              <a:t> </a:t>
            </a:r>
            <a:r>
              <a:rPr lang="en-GB" sz="2400" dirty="0" err="1" smtClean="0"/>
              <a:t>zdroje</a:t>
            </a:r>
            <a:r>
              <a:rPr lang="en-GB" sz="2400" dirty="0" smtClean="0"/>
              <a:t>, </a:t>
            </a:r>
            <a:r>
              <a:rPr lang="en-GB" sz="2400" dirty="0" err="1" smtClean="0"/>
              <a:t>typ</a:t>
            </a:r>
            <a:r>
              <a:rPr lang="en-GB" sz="2400" dirty="0" smtClean="0"/>
              <a:t> </a:t>
            </a:r>
            <a:r>
              <a:rPr lang="en-GB" sz="2400" dirty="0" err="1" smtClean="0"/>
              <a:t>muzea</a:t>
            </a:r>
            <a:r>
              <a:rPr lang="en-GB" sz="2400" dirty="0"/>
              <a:t>,</a:t>
            </a:r>
            <a:r>
              <a:rPr lang="en-GB" sz="2400" dirty="0" smtClean="0"/>
              <a:t> </a:t>
            </a:r>
            <a:r>
              <a:rPr lang="en-GB" sz="2400" dirty="0" err="1" smtClean="0"/>
              <a:t>jeho</a:t>
            </a:r>
            <a:r>
              <a:rPr lang="en-GB" sz="2400" dirty="0" smtClean="0"/>
              <a:t> </a:t>
            </a:r>
            <a:r>
              <a:rPr lang="en-GB" sz="2400" dirty="0" err="1" smtClean="0"/>
              <a:t>velikost</a:t>
            </a:r>
            <a:r>
              <a:rPr lang="en-GB" sz="2400" dirty="0"/>
              <a:t> </a:t>
            </a:r>
            <a:r>
              <a:rPr lang="en-GB" sz="2400" dirty="0" smtClean="0"/>
              <a:t>a </a:t>
            </a:r>
            <a:r>
              <a:rPr lang="en-GB" sz="2400" dirty="0" err="1" smtClean="0"/>
              <a:t>vztah</a:t>
            </a:r>
            <a:r>
              <a:rPr lang="en-GB" sz="2400" dirty="0" smtClean="0"/>
              <a:t> s </a:t>
            </a:r>
            <a:r>
              <a:rPr lang="en-GB" sz="2400" dirty="0" err="1" smtClean="0"/>
              <a:t>ostatními</a:t>
            </a:r>
            <a:r>
              <a:rPr lang="en-GB" sz="2400" dirty="0" smtClean="0"/>
              <a:t> </a:t>
            </a:r>
            <a:r>
              <a:rPr lang="en-GB" sz="2400" dirty="0" err="1" smtClean="0"/>
              <a:t>muzei</a:t>
            </a:r>
            <a:r>
              <a:rPr lang="en-GB" sz="2400" dirty="0" smtClean="0"/>
              <a:t> a </a:t>
            </a:r>
            <a:r>
              <a:rPr lang="en-GB" sz="2400" dirty="0" err="1" smtClean="0"/>
              <a:t>komunitou</a:t>
            </a:r>
            <a:r>
              <a:rPr lang="en-GB" sz="2400" dirty="0"/>
              <a:t>,</a:t>
            </a:r>
            <a:r>
              <a:rPr lang="en-GB" sz="2400" dirty="0" smtClean="0"/>
              <a:t> </a:t>
            </a:r>
            <a:r>
              <a:rPr lang="en-GB" sz="2400" dirty="0" err="1" smtClean="0"/>
              <a:t>charakter</a:t>
            </a:r>
            <a:r>
              <a:rPr lang="en-GB" sz="2400" dirty="0" smtClean="0"/>
              <a:t> </a:t>
            </a:r>
            <a:r>
              <a:rPr lang="en-GB" sz="2400" dirty="0" err="1" smtClean="0"/>
              <a:t>muzejních</a:t>
            </a:r>
            <a:r>
              <a:rPr lang="en-GB" sz="2400" dirty="0" smtClean="0"/>
              <a:t> </a:t>
            </a:r>
            <a:r>
              <a:rPr lang="en-GB" sz="2400" dirty="0" err="1" smtClean="0"/>
              <a:t>sbírek</a:t>
            </a:r>
            <a:r>
              <a:rPr lang="en-GB" sz="2400" dirty="0" smtClean="0"/>
              <a:t> </a:t>
            </a:r>
            <a:r>
              <a:rPr lang="en-GB" sz="2400" dirty="0" err="1" smtClean="0"/>
              <a:t>apod</a:t>
            </a:r>
            <a:r>
              <a:rPr lang="en-GB" sz="2400" dirty="0" smtClean="0"/>
              <a:t>.</a:t>
            </a:r>
          </a:p>
          <a:p>
            <a:pPr>
              <a:defRPr/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751</TotalTime>
  <Words>1231</Words>
  <Application>Microsoft Office PowerPoint</Application>
  <PresentationFormat>Předvádění na obrazovce (4:3)</PresentationFormat>
  <Paragraphs>117</Paragraphs>
  <Slides>13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Georgia</vt:lpstr>
      <vt:lpstr>Wingdings</vt:lpstr>
      <vt:lpstr>Wingdings 2</vt:lpstr>
      <vt:lpstr>Civic</vt:lpstr>
      <vt:lpstr>Role muzejního pedagoga pohledem zahraničních odborníků</vt:lpstr>
      <vt:lpstr>OBSAH</vt:lpstr>
      <vt:lpstr>Vzdělávací role muzea</vt:lpstr>
      <vt:lpstr>Vzdělávací role muzea</vt:lpstr>
      <vt:lpstr>Počátky profese muzejního pedagoga</vt:lpstr>
      <vt:lpstr>Počátky profese muzejního pedagoga</vt:lpstr>
      <vt:lpstr>Počátky profese muzejního pedagoga</vt:lpstr>
      <vt:lpstr>Izolovanost muzejního pedagoga</vt:lpstr>
      <vt:lpstr>Pracovní náplň muzejního pedagoga</vt:lpstr>
      <vt:lpstr>Pracovní náplň muzejního pedagoga</vt:lpstr>
      <vt:lpstr>Poslání muzejního pedagoga 21. století </vt:lpstr>
      <vt:lpstr>Poslání muzejního pedagoga 21. století 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Historie muzejní a galerijní pedagogiky v díle významných angloamerických odborníků</dc:title>
  <dc:creator>Tohui</dc:creator>
  <cp:lastModifiedBy>Jana Jiroutova</cp:lastModifiedBy>
  <cp:revision>57</cp:revision>
  <dcterms:created xsi:type="dcterms:W3CDTF">2015-02-16T19:59:56Z</dcterms:created>
  <dcterms:modified xsi:type="dcterms:W3CDTF">2016-05-09T22:52:09Z</dcterms:modified>
</cp:coreProperties>
</file>