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59" r:id="rId6"/>
    <p:sldId id="264" r:id="rId7"/>
    <p:sldId id="272" r:id="rId8"/>
    <p:sldId id="262" r:id="rId9"/>
    <p:sldId id="263" r:id="rId10"/>
    <p:sldId id="265" r:id="rId11"/>
    <p:sldId id="266" r:id="rId12"/>
    <p:sldId id="273" r:id="rId13"/>
    <p:sldId id="274" r:id="rId14"/>
    <p:sldId id="276" r:id="rId15"/>
    <p:sldId id="279" r:id="rId16"/>
    <p:sldId id="280" r:id="rId17"/>
    <p:sldId id="267" r:id="rId18"/>
    <p:sldId id="277" r:id="rId19"/>
    <p:sldId id="278" r:id="rId20"/>
    <p:sldId id="281" r:id="rId21"/>
    <p:sldId id="282" r:id="rId22"/>
    <p:sldId id="269" r:id="rId23"/>
    <p:sldId id="270" r:id="rId24"/>
    <p:sldId id="283" r:id="rId25"/>
    <p:sldId id="284" r:id="rId26"/>
    <p:sldId id="286" r:id="rId27"/>
    <p:sldId id="271" r:id="rId28"/>
    <p:sldId id="287" r:id="rId29"/>
    <p:sldId id="28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4B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DFEBF-8110-4932-AB98-D5A9E36E372F}" type="datetimeFigureOut">
              <a:rPr lang="cs-CZ" smtClean="0"/>
              <a:pPr/>
              <a:t>16.4.2015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28FC-495D-4FC8-AD4A-D831DF7529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Nejen fotoaparát a skener, tedy dokumentační zařízení. Digitalizace. Co to je?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28FC-495D-4FC8-AD4A-D831DF752926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Jeskyně na pomezí, 360°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28FC-495D-4FC8-AD4A-D831DF752926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Rekonstrukce na základě sebraných faktů – </a:t>
            </a:r>
            <a:r>
              <a:rPr lang="cs-CZ" smtClean="0"/>
              <a:t>vyhledat podrobnosti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28FC-495D-4FC8-AD4A-D831DF752926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aseline="0" dirty="0" smtClean="0"/>
              <a:t>+ muzeum Kampa, UPM, Žid. </a:t>
            </a:r>
            <a:r>
              <a:rPr lang="cs-CZ" baseline="0" dirty="0" err="1" smtClean="0"/>
              <a:t>Muz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28FC-495D-4FC8-AD4A-D831DF752926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Zub času</a:t>
            </a:r>
            <a:r>
              <a:rPr lang="cs-CZ" baseline="0" dirty="0" smtClean="0"/>
              <a:t> – zachování vizuální hodnoty. Kvalitní </a:t>
            </a:r>
            <a:r>
              <a:rPr lang="cs-CZ" dirty="0" smtClean="0"/>
              <a:t>obrázek. K</a:t>
            </a:r>
            <a:r>
              <a:rPr lang="cs-CZ" baseline="0" dirty="0" smtClean="0"/>
              <a:t> čemu mi ale je, pokud neznám informace?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28FC-495D-4FC8-AD4A-D831DF752926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Až s </a:t>
            </a:r>
            <a:r>
              <a:rPr lang="cs-CZ" dirty="0" err="1" smtClean="0"/>
              <a:t>metadaty</a:t>
            </a:r>
            <a:r>
              <a:rPr lang="cs-CZ" dirty="0" smtClean="0"/>
              <a:t> dokážeme poznat hodnotu objektu, ochrana předmětu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28FC-495D-4FC8-AD4A-D831DF752926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Otevření depozitářů, min. 60 mil. Předmětů, nemožno prezentovat na výstavách a v expozicích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28FC-495D-4FC8-AD4A-D831DF752926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Domácností, do škol – interaktivní tabule, (</a:t>
            </a:r>
            <a:r>
              <a:rPr lang="cs-CZ" dirty="0" err="1" smtClean="0"/>
              <a:t>lajkujeme</a:t>
            </a:r>
            <a:r>
              <a:rPr lang="cs-CZ" dirty="0" smtClean="0"/>
              <a:t> </a:t>
            </a:r>
            <a:r>
              <a:rPr lang="cs-CZ" dirty="0" err="1" smtClean="0"/>
              <a:t>sharujeme</a:t>
            </a:r>
            <a:r>
              <a:rPr lang="cs-CZ" dirty="0" smtClean="0"/>
              <a:t>, </a:t>
            </a:r>
            <a:r>
              <a:rPr lang="cs-CZ" dirty="0" err="1" smtClean="0"/>
              <a:t>tweetujeme</a:t>
            </a:r>
            <a:r>
              <a:rPr lang="cs-CZ" dirty="0" smtClean="0"/>
              <a:t>, hlavně že jsme online)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6A435-7D0F-4E49-AE7A-E1ADCDACFFA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Pomocníci – sociální sítě, webové stránky</a:t>
            </a:r>
            <a:r>
              <a:rPr lang="cs-CZ" baseline="0" dirty="0" smtClean="0"/>
              <a:t> institucí, ideálně – prezentační portál,. Kde je možno prezentovat.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28FC-495D-4FC8-AD4A-D831DF752926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Rozšířený</a:t>
            </a:r>
            <a:r>
              <a:rPr lang="cs-CZ" baseline="0" dirty="0" smtClean="0"/>
              <a:t> trend v oblasti prezentace muzejních sbírek. Velmi široký pojem.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28FC-495D-4FC8-AD4A-D831DF752926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Metody 3D skenování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28FC-495D-4FC8-AD4A-D831DF752926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Uchování podoby – po rekonstrukci může vypadat jinak!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28FC-495D-4FC8-AD4A-D831DF752926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06FC-DA07-4C8A-902D-69CCEC34AC64}" type="datetimeFigureOut">
              <a:rPr lang="cs-CZ" smtClean="0"/>
              <a:pPr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1EB0-F5B3-4F42-9696-AD455AAD0E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06FC-DA07-4C8A-902D-69CCEC34AC64}" type="datetimeFigureOut">
              <a:rPr lang="cs-CZ" smtClean="0"/>
              <a:pPr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1EB0-F5B3-4F42-9696-AD455AAD0E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06FC-DA07-4C8A-902D-69CCEC34AC64}" type="datetimeFigureOut">
              <a:rPr lang="cs-CZ" smtClean="0"/>
              <a:pPr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1EB0-F5B3-4F42-9696-AD455AAD0E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06FC-DA07-4C8A-902D-69CCEC34AC64}" type="datetimeFigureOut">
              <a:rPr lang="cs-CZ" smtClean="0"/>
              <a:pPr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1EB0-F5B3-4F42-9696-AD455AAD0E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06FC-DA07-4C8A-902D-69CCEC34AC64}" type="datetimeFigureOut">
              <a:rPr lang="cs-CZ" smtClean="0"/>
              <a:pPr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1EB0-F5B3-4F42-9696-AD455AAD0E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06FC-DA07-4C8A-902D-69CCEC34AC64}" type="datetimeFigureOut">
              <a:rPr lang="cs-CZ" smtClean="0"/>
              <a:pPr/>
              <a:t>16.4.2015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1EB0-F5B3-4F42-9696-AD455AAD0E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06FC-DA07-4C8A-902D-69CCEC34AC64}" type="datetimeFigureOut">
              <a:rPr lang="cs-CZ" smtClean="0"/>
              <a:pPr/>
              <a:t>16.4.2015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1EB0-F5B3-4F42-9696-AD455AAD0E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06FC-DA07-4C8A-902D-69CCEC34AC64}" type="datetimeFigureOut">
              <a:rPr lang="cs-CZ" smtClean="0"/>
              <a:pPr/>
              <a:t>16.4.2015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1EB0-F5B3-4F42-9696-AD455AAD0E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06FC-DA07-4C8A-902D-69CCEC34AC64}" type="datetimeFigureOut">
              <a:rPr lang="cs-CZ" smtClean="0"/>
              <a:pPr/>
              <a:t>16.4.2015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1EB0-F5B3-4F42-9696-AD455AAD0E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06FC-DA07-4C8A-902D-69CCEC34AC64}" type="datetimeFigureOut">
              <a:rPr lang="cs-CZ" smtClean="0"/>
              <a:pPr/>
              <a:t>16.4.2015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1EB0-F5B3-4F42-9696-AD455AAD0E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06FC-DA07-4C8A-902D-69CCEC34AC64}" type="datetimeFigureOut">
              <a:rPr lang="cs-CZ" smtClean="0"/>
              <a:pPr/>
              <a:t>16.4.2015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1EB0-F5B3-4F42-9696-AD455AAD0E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606FC-DA07-4C8A-902D-69CCEC34AC64}" type="datetimeFigureOut">
              <a:rPr lang="cs-CZ" smtClean="0"/>
              <a:pPr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E1EB0-F5B3-4F42-9696-AD455AAD0E8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971650"/>
          </a:xfrm>
        </p:spPr>
        <p:txBody>
          <a:bodyPr/>
          <a:lstStyle/>
          <a:p>
            <a:r>
              <a:rPr lang="cs-CZ" dirty="0" smtClean="0"/>
              <a:t>Virtuální výstavy v prostředí online portálů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416824" cy="2088232"/>
          </a:xfrm>
        </p:spPr>
        <p:txBody>
          <a:bodyPr>
            <a:normAutofit fontScale="32500" lnSpcReduction="20000"/>
          </a:bodyPr>
          <a:lstStyle/>
          <a:p>
            <a:r>
              <a:rPr lang="cs-CZ" sz="8600" dirty="0" smtClean="0">
                <a:solidFill>
                  <a:srgbClr val="C74B71"/>
                </a:solidFill>
              </a:rPr>
              <a:t>Marie Vítková</a:t>
            </a:r>
          </a:p>
          <a:p>
            <a:r>
              <a:rPr lang="cs-CZ" sz="6200" dirty="0" smtClean="0">
                <a:solidFill>
                  <a:srgbClr val="C74B71"/>
                </a:solidFill>
              </a:rPr>
              <a:t>www.</a:t>
            </a:r>
            <a:r>
              <a:rPr lang="cs-CZ" sz="6200" dirty="0" err="1" smtClean="0">
                <a:solidFill>
                  <a:srgbClr val="C74B71"/>
                </a:solidFill>
              </a:rPr>
              <a:t>esbirky.cz</a:t>
            </a:r>
            <a:endParaRPr lang="cs-CZ" sz="6200" dirty="0" smtClean="0">
              <a:solidFill>
                <a:srgbClr val="C74B71"/>
              </a:solidFill>
            </a:endParaRPr>
          </a:p>
          <a:p>
            <a:endParaRPr lang="cs-CZ" sz="5800" dirty="0" smtClean="0">
              <a:solidFill>
                <a:srgbClr val="C74B71"/>
              </a:solidFill>
            </a:endParaRPr>
          </a:p>
          <a:p>
            <a:endParaRPr lang="cs-CZ" sz="2600" dirty="0">
              <a:solidFill>
                <a:srgbClr val="C74B71"/>
              </a:solidFill>
            </a:endParaRPr>
          </a:p>
          <a:p>
            <a:endParaRPr lang="cs-CZ" sz="2600" dirty="0" smtClean="0">
              <a:solidFill>
                <a:srgbClr val="C74B71"/>
              </a:solidFill>
            </a:endParaRPr>
          </a:p>
          <a:p>
            <a:r>
              <a:rPr lang="cs-CZ" sz="5800" dirty="0" smtClean="0">
                <a:solidFill>
                  <a:srgbClr val="C74B71"/>
                </a:solidFill>
              </a:rPr>
              <a:t>Oddělení správy digitalizovaného obsahu a nových médií, </a:t>
            </a:r>
          </a:p>
          <a:p>
            <a:r>
              <a:rPr lang="cs-CZ" sz="5800" dirty="0" smtClean="0">
                <a:solidFill>
                  <a:srgbClr val="C74B71"/>
                </a:solidFill>
              </a:rPr>
              <a:t>Národní muzeum</a:t>
            </a:r>
            <a:endParaRPr lang="cs-CZ" sz="5800" dirty="0">
              <a:solidFill>
                <a:srgbClr val="C74B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ítkov onl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073" y="419107"/>
            <a:ext cx="8019375" cy="4810093"/>
          </a:xfr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907704" y="5517232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Památník Vítkov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nármuzeum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229600" cy="4752528"/>
          </a:xfr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683568" y="530120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Interiér historické budovy Národního muzea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ysehr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732" y="260648"/>
            <a:ext cx="8564536" cy="4815201"/>
          </a:xfrm>
        </p:spPr>
      </p:pic>
      <p:sp>
        <p:nvSpPr>
          <p:cNvPr id="5" name="TextovéPole 4"/>
          <p:cNvSpPr txBox="1"/>
          <p:nvPr/>
        </p:nvSpPr>
        <p:spPr>
          <a:xfrm>
            <a:off x="1511660" y="537321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www.</a:t>
            </a:r>
            <a:r>
              <a:rPr lang="cs-CZ" sz="2400" dirty="0" err="1" smtClean="0"/>
              <a:t>praha</a:t>
            </a:r>
            <a:r>
              <a:rPr lang="cs-CZ" sz="2400" dirty="0" smtClean="0"/>
              <a:t>-</a:t>
            </a:r>
            <a:r>
              <a:rPr lang="cs-CZ" sz="2400" dirty="0" err="1" smtClean="0"/>
              <a:t>vysehrad.cz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olomoucký kraj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4839841" cy="3828677"/>
          </a:xfrm>
          <a:ln>
            <a:solidFill>
              <a:schemeClr val="tx1"/>
            </a:solidFill>
          </a:ln>
        </p:spPr>
      </p:pic>
      <p:pic>
        <p:nvPicPr>
          <p:cNvPr id="5" name="Obrázek 4" descr="olomoucký kra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132856"/>
            <a:ext cx="5770399" cy="3744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835696" y="594928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http://www.</a:t>
            </a:r>
            <a:r>
              <a:rPr lang="cs-CZ" sz="2400" dirty="0" err="1" smtClean="0"/>
              <a:t>olomoucky</a:t>
            </a:r>
            <a:r>
              <a:rPr lang="cs-CZ" sz="2400" dirty="0" smtClean="0"/>
              <a:t>-kraj.</a:t>
            </a:r>
            <a:r>
              <a:rPr lang="cs-CZ" sz="2400" dirty="0" err="1" smtClean="0"/>
              <a:t>com</a:t>
            </a:r>
            <a:r>
              <a:rPr lang="cs-CZ" sz="2400" dirty="0" smtClean="0"/>
              <a:t>/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360trav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6840760" cy="5616624"/>
          </a:xfr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2339752" y="602128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www.360travel.cz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NTM virt. prohlíd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29600" cy="5040560"/>
          </a:xfr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187624" y="58052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Národní technické muzeum v Praze, expozice secesní architektury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Fráni Šrám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100392" cy="5102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1835696" y="573325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www.</a:t>
            </a:r>
            <a:r>
              <a:rPr lang="cs-CZ" sz="2400" dirty="0" err="1" smtClean="0"/>
              <a:t>franasramek.cz</a:t>
            </a:r>
            <a:r>
              <a:rPr lang="cs-CZ" sz="2400" dirty="0" smtClean="0"/>
              <a:t>/</a:t>
            </a:r>
            <a:r>
              <a:rPr lang="cs-CZ" sz="2400" dirty="0" err="1" smtClean="0"/>
              <a:t>virtualni</a:t>
            </a:r>
            <a:r>
              <a:rPr lang="cs-CZ" sz="2400" dirty="0" smtClean="0"/>
              <a:t>-</a:t>
            </a:r>
            <a:r>
              <a:rPr lang="cs-CZ" sz="2400" dirty="0" err="1" smtClean="0"/>
              <a:t>prohlidka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Lág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229600" cy="4747935"/>
          </a:xfr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691680" y="537321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www.gulag.</a:t>
            </a:r>
            <a:r>
              <a:rPr lang="cs-CZ" sz="2400" dirty="0" err="1" smtClean="0"/>
              <a:t>cz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gu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58943" cy="4608512"/>
          </a:xfr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2699792" y="544522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www.gulag.</a:t>
            </a:r>
            <a:r>
              <a:rPr lang="cs-CZ" sz="2400" dirty="0" err="1" smtClean="0"/>
              <a:t>cz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Virtuální výstava</a:t>
            </a:r>
            <a:endParaRPr lang="cs-CZ" dirty="0"/>
          </a:p>
        </p:txBody>
      </p:sp>
      <p:pic>
        <p:nvPicPr>
          <p:cNvPr id="6" name="Zástupný symbol pro obsah 3" descr="národní galerie - google art projec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8364513" cy="4464496"/>
          </a:xfrm>
          <a:ln>
            <a:solidFill>
              <a:schemeClr val="tx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1547664" y="594928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Národní galerie – </a:t>
            </a:r>
            <a:r>
              <a:rPr lang="cs-CZ" sz="2400" dirty="0" err="1" smtClean="0"/>
              <a:t>Google</a:t>
            </a:r>
            <a:r>
              <a:rPr lang="cs-CZ" sz="2400" dirty="0" smtClean="0"/>
              <a:t> </a:t>
            </a:r>
            <a:r>
              <a:rPr lang="cs-CZ" sz="2400" dirty="0" err="1" smtClean="0"/>
              <a:t>Art</a:t>
            </a:r>
            <a:r>
              <a:rPr lang="cs-CZ" sz="2400" dirty="0" smtClean="0"/>
              <a:t> Project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virtuálně? Co k tomu potřebuji?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411760" y="4797152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/>
              <a:t>Digitalizovat</a:t>
            </a:r>
            <a:endParaRPr lang="cs-CZ" sz="6000" dirty="0"/>
          </a:p>
        </p:txBody>
      </p:sp>
      <p:pic>
        <p:nvPicPr>
          <p:cNvPr id="10" name="Obrázek 9" descr="_52_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700808"/>
            <a:ext cx="4048125" cy="2686050"/>
          </a:xfrm>
          <a:prstGeom prst="rect">
            <a:avLst/>
          </a:prstGeom>
        </p:spPr>
      </p:pic>
      <p:pic>
        <p:nvPicPr>
          <p:cNvPr id="12" name="Zástupný symbol pro obsah 11" descr="scan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11960" y="2348880"/>
            <a:ext cx="3848100" cy="212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rnovské muze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488832" cy="4525963"/>
          </a:xfr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835696" y="544522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Krnovsko</a:t>
            </a:r>
            <a:r>
              <a:rPr lang="cs-CZ" sz="2400" dirty="0" smtClean="0"/>
              <a:t> – </a:t>
            </a:r>
            <a:r>
              <a:rPr lang="cs-CZ" sz="2400" dirty="0" err="1" smtClean="0"/>
              <a:t>Hlubčické</a:t>
            </a:r>
            <a:r>
              <a:rPr lang="cs-CZ" sz="2400" dirty="0" smtClean="0"/>
              <a:t> virtuální muzeum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ratenic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16076" cy="4525963"/>
          </a:xfr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2555776" y="544522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www.</a:t>
            </a:r>
            <a:r>
              <a:rPr lang="cs-CZ" sz="2400" dirty="0" err="1" smtClean="0"/>
              <a:t>ekomuzeum.ratenice.cz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es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229600" cy="4273647"/>
          </a:xfr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2195736" y="5327050"/>
            <a:ext cx="47525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dirty="0" smtClean="0"/>
              <a:t>www.</a:t>
            </a:r>
            <a:r>
              <a:rPr lang="cs-CZ" sz="2400" dirty="0" err="1" smtClean="0"/>
              <a:t>esbirky.cz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7280462" cy="6264696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PS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8769328" cy="4680520"/>
          </a:xfr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1475656" y="55892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Josef Váchal: Magie hledání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irt.v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525372" cy="45259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S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350" y="476672"/>
            <a:ext cx="8237301" cy="4886003"/>
          </a:xfr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835696" y="5517232"/>
            <a:ext cx="54726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dirty="0" smtClean="0"/>
              <a:t>Světelné obrazy A. V. Nováka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182654" cy="4525963"/>
          </a:xfr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979712" y="530120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www.</a:t>
            </a:r>
            <a:r>
              <a:rPr lang="cs-CZ" sz="2400" dirty="0" err="1" smtClean="0"/>
              <a:t>dvacatestoleti.eu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irt.v.20.st.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43056" cy="599797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esbirky_motyl oriznu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88840"/>
            <a:ext cx="2740152" cy="185318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91680" y="54868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Děkuji za pozornost!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41490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/>
              <a:t>marie</a:t>
            </a:r>
            <a:r>
              <a:rPr lang="cs-CZ" sz="3600" dirty="0" smtClean="0"/>
              <a:t>_</a:t>
            </a:r>
            <a:r>
              <a:rPr lang="cs-CZ" sz="3600" dirty="0" err="1" smtClean="0"/>
              <a:t>vitkova</a:t>
            </a:r>
            <a:r>
              <a:rPr lang="cs-CZ" sz="3600" dirty="0" smtClean="0"/>
              <a:t>@</a:t>
            </a:r>
            <a:r>
              <a:rPr lang="cs-CZ" sz="3600" dirty="0" err="1" smtClean="0"/>
              <a:t>nm.cz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11760" y="486916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www.</a:t>
            </a:r>
            <a:r>
              <a:rPr lang="cs-CZ" sz="3200" dirty="0" err="1" smtClean="0"/>
              <a:t>esbirky.cz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 descr="otaznik-300x3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772816"/>
            <a:ext cx="3096344" cy="3096344"/>
          </a:xfrm>
        </p:spPr>
      </p:pic>
      <p:pic>
        <p:nvPicPr>
          <p:cNvPr id="4" name="Obrázek 3" descr="5289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980728"/>
            <a:ext cx="4139085" cy="47525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987824" y="53012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Národní muzeum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5289_origin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3967843" cy="46805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44008" y="1052736"/>
            <a:ext cx="421196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Název: Lampa</a:t>
            </a:r>
          </a:p>
          <a:p>
            <a:endParaRPr lang="cs-CZ" sz="2800" dirty="0" smtClean="0"/>
          </a:p>
          <a:p>
            <a:r>
              <a:rPr lang="cs-CZ" sz="2800" dirty="0" smtClean="0"/>
              <a:t>Instituce: Národní muzeum</a:t>
            </a:r>
          </a:p>
          <a:p>
            <a:endParaRPr lang="cs-CZ" sz="2800" dirty="0" smtClean="0"/>
          </a:p>
          <a:p>
            <a:r>
              <a:rPr lang="cs-CZ" sz="2800" dirty="0" smtClean="0"/>
              <a:t>Archeologická </a:t>
            </a:r>
            <a:r>
              <a:rPr lang="cs-CZ" sz="2800" dirty="0" err="1" smtClean="0"/>
              <a:t>podsbírka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Období: 2. stol. př. n. l.</a:t>
            </a:r>
          </a:p>
          <a:p>
            <a:endParaRPr lang="cs-CZ" sz="2800" dirty="0"/>
          </a:p>
          <a:p>
            <a:r>
              <a:rPr lang="cs-CZ" sz="2800" dirty="0" smtClean="0"/>
              <a:t>Materiál: Pálená hlína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Inv</a:t>
            </a:r>
            <a:r>
              <a:rPr lang="cs-CZ" sz="2800" dirty="0" smtClean="0"/>
              <a:t>. č.: H10-5289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1795203_445501_narodni_knihovna_depozitar_titu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692696"/>
            <a:ext cx="6923079" cy="4525963"/>
          </a:xfr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115616" y="551723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Depozitář Národní knihovny – Praha Hostivař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hutterstock_58262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358" y="476672"/>
            <a:ext cx="3954626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 descr="zaci_1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212975"/>
            <a:ext cx="3960440" cy="2519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618197-img-zena-pc-pocitac-notebook-lapt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212976"/>
            <a:ext cx="4176464" cy="2519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 descr="klient-5-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476672"/>
            <a:ext cx="4176464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Facebook_logo(2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2140222" cy="2093089"/>
          </a:xfrm>
        </p:spPr>
      </p:pic>
      <p:pic>
        <p:nvPicPr>
          <p:cNvPr id="5" name="Obrázek 4" descr="twitter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988840"/>
            <a:ext cx="1656184" cy="165618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987824" y="76470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/>
              <a:t>WWW</a:t>
            </a:r>
            <a:r>
              <a:rPr lang="cs-CZ" sz="4000" dirty="0" smtClean="0"/>
              <a:t> </a:t>
            </a:r>
            <a:endParaRPr lang="cs-CZ" sz="4000" dirty="0"/>
          </a:p>
        </p:txBody>
      </p:sp>
      <p:pic>
        <p:nvPicPr>
          <p:cNvPr id="10" name="Obrázek 9" descr="logo_English_Horses_landscape_europea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077072"/>
            <a:ext cx="2555776" cy="1490047"/>
          </a:xfrm>
          <a:prstGeom prst="rect">
            <a:avLst/>
          </a:prstGeom>
        </p:spPr>
      </p:pic>
      <p:pic>
        <p:nvPicPr>
          <p:cNvPr id="11" name="Obrázek 10" descr="esbirky_motyl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005064"/>
            <a:ext cx="2069968" cy="1612435"/>
          </a:xfrm>
          <a:prstGeom prst="rect">
            <a:avLst/>
          </a:prstGeom>
        </p:spPr>
      </p:pic>
      <p:pic>
        <p:nvPicPr>
          <p:cNvPr id="12" name="Obrázek 11" descr="institut_culturel_google-google_cultural_institute-150x1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3861048"/>
            <a:ext cx="17281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výstavy ?</a:t>
            </a:r>
            <a:endParaRPr lang="cs-CZ" dirty="0"/>
          </a:p>
        </p:txBody>
      </p:sp>
      <p:pic>
        <p:nvPicPr>
          <p:cNvPr id="4" name="Zástupný symbol pro obsah 3" descr="bubli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3" y="1340768"/>
            <a:ext cx="5819470" cy="5119769"/>
          </a:xfrm>
        </p:spPr>
      </p:pic>
      <p:pic>
        <p:nvPicPr>
          <p:cNvPr id="6" name="Obrázek 5" descr="Image.ash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204864"/>
            <a:ext cx="1776585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cs-CZ" dirty="0" smtClean="0"/>
              <a:t>Virtuální prohlídka</a:t>
            </a:r>
            <a:endParaRPr lang="cs-CZ" dirty="0"/>
          </a:p>
        </p:txBody>
      </p:sp>
      <p:pic>
        <p:nvPicPr>
          <p:cNvPr id="4" name="Zástupný symbol pro obsah 3" descr="vítkov online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8229600" cy="4663795"/>
          </a:xfr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691680" y="594928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Památník Vítkov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293</Words>
  <Application>Microsoft Office PowerPoint</Application>
  <PresentationFormat>Předvádění na obrazovce (4:3)</PresentationFormat>
  <Paragraphs>77</Paragraphs>
  <Slides>29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sady Office</vt:lpstr>
      <vt:lpstr>Virtuální výstavy v prostředí online portálů</vt:lpstr>
      <vt:lpstr>Proč virtuálně? Co k tomu potřebuji?</vt:lpstr>
      <vt:lpstr>Snímek 3</vt:lpstr>
      <vt:lpstr>Snímek 4</vt:lpstr>
      <vt:lpstr>Snímek 5</vt:lpstr>
      <vt:lpstr>Snímek 6</vt:lpstr>
      <vt:lpstr>Snímek 7</vt:lpstr>
      <vt:lpstr>Virtuální výstavy ?</vt:lpstr>
      <vt:lpstr>Virtuální prohlídka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Virtuální výstava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Virtuální výstavy v online prostředí</dc:title>
  <dc:creator>Marie Vítková</dc:creator>
  <cp:lastModifiedBy>Marie Vítková</cp:lastModifiedBy>
  <cp:revision>112</cp:revision>
  <dcterms:created xsi:type="dcterms:W3CDTF">2015-04-14T12:54:37Z</dcterms:created>
  <dcterms:modified xsi:type="dcterms:W3CDTF">2015-04-16T12:36:02Z</dcterms:modified>
</cp:coreProperties>
</file>