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14" r:id="rId3"/>
    <p:sldId id="315" r:id="rId4"/>
    <p:sldId id="316" r:id="rId5"/>
    <p:sldId id="317" r:id="rId6"/>
    <p:sldId id="318" r:id="rId7"/>
    <p:sldId id="313" r:id="rId8"/>
    <p:sldId id="312" r:id="rId9"/>
    <p:sldId id="282" r:id="rId10"/>
    <p:sldId id="283" r:id="rId11"/>
    <p:sldId id="264" r:id="rId12"/>
    <p:sldId id="319" r:id="rId13"/>
    <p:sldId id="284" r:id="rId14"/>
    <p:sldId id="288" r:id="rId15"/>
    <p:sldId id="286" r:id="rId16"/>
    <p:sldId id="285" r:id="rId17"/>
    <p:sldId id="291" r:id="rId18"/>
    <p:sldId id="289" r:id="rId19"/>
    <p:sldId id="290" r:id="rId20"/>
    <p:sldId id="292" r:id="rId21"/>
    <p:sldId id="275" r:id="rId22"/>
    <p:sldId id="303" r:id="rId23"/>
    <p:sldId id="281" r:id="rId24"/>
    <p:sldId id="278" r:id="rId25"/>
    <p:sldId id="279" r:id="rId26"/>
    <p:sldId id="280" r:id="rId27"/>
    <p:sldId id="304" r:id="rId28"/>
    <p:sldId id="305" r:id="rId29"/>
    <p:sldId id="271" r:id="rId30"/>
    <p:sldId id="298" r:id="rId31"/>
    <p:sldId id="310" r:id="rId32"/>
    <p:sldId id="311" r:id="rId33"/>
    <p:sldId id="306" r:id="rId34"/>
    <p:sldId id="258" r:id="rId35"/>
    <p:sldId id="287" r:id="rId36"/>
    <p:sldId id="293" r:id="rId37"/>
    <p:sldId id="259" r:id="rId38"/>
    <p:sldId id="307" r:id="rId39"/>
    <p:sldId id="294" r:id="rId40"/>
    <p:sldId id="295" r:id="rId41"/>
    <p:sldId id="260" r:id="rId42"/>
    <p:sldId id="296" r:id="rId43"/>
    <p:sldId id="297" r:id="rId44"/>
    <p:sldId id="268" r:id="rId45"/>
    <p:sldId id="301" r:id="rId46"/>
    <p:sldId id="300" r:id="rId47"/>
    <p:sldId id="302" r:id="rId48"/>
    <p:sldId id="269" r:id="rId49"/>
    <p:sldId id="308" r:id="rId50"/>
    <p:sldId id="309" r:id="rId51"/>
    <p:sldId id="270" r:id="rId52"/>
    <p:sldId id="274" r:id="rId53"/>
    <p:sldId id="272" r:id="rId54"/>
    <p:sldId id="273" r:id="rId55"/>
    <p:sldId id="299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7" autoAdjust="0"/>
    <p:restoredTop sz="94660"/>
  </p:normalViewPr>
  <p:slideViewPr>
    <p:cSldViewPr>
      <p:cViewPr varScale="1">
        <p:scale>
          <a:sx n="68" d="100"/>
          <a:sy n="68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33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8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95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90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57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22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30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16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66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17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55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08FF-40F2-4843-89FA-10AC0DBCDBAD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776B3-A0A4-4E1C-A118-54D838F427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00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Chodsko" TargetMode="External"/><Relationship Id="rId2" Type="http://schemas.openxmlformats.org/officeDocument/2006/relationships/hyperlink" Target="http://cs.wikipedia.org/wiki/Blat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s.wikipedia.org/wiki/Vala%C5%A1sko" TargetMode="External"/><Relationship Id="rId5" Type="http://schemas.openxmlformats.org/officeDocument/2006/relationships/hyperlink" Target="http://cs.wikipedia.org/wiki/Troubsko" TargetMode="External"/><Relationship Id="rId4" Type="http://schemas.openxmlformats.org/officeDocument/2006/relationships/hyperlink" Target="http://cs.wikipedia.org/wiki/Plze%C5%88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17632" cy="187220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Prezentace  a instalace lidového textilu a oděvu ze sbírky Národního muzea, Historického muzea, Etnografického oddělení v muzejních výstavách a expozicích</a:t>
            </a:r>
            <a:br>
              <a:rPr lang="cs-CZ" sz="2800" b="1" dirty="0" smtClean="0"/>
            </a:br>
            <a:r>
              <a:rPr lang="cs-CZ" sz="2800" dirty="0" smtClean="0"/>
              <a:t>Mgr. Monika Tauberová, Národní muzeum</a:t>
            </a:r>
            <a:br>
              <a:rPr lang="cs-CZ" sz="2800" dirty="0" smtClean="0"/>
            </a:br>
            <a:r>
              <a:rPr lang="cs-CZ" sz="2800" dirty="0" smtClean="0"/>
              <a:t>E-mail: monika_tauberova@nm.cz  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2132856"/>
            <a:ext cx="6788944" cy="4320480"/>
          </a:xfrm>
        </p:spPr>
      </p:pic>
    </p:spTree>
    <p:extLst>
      <p:ext uri="{BB962C8B-B14F-4D97-AF65-F5344CB8AC3E}">
        <p14:creationId xmlns:p14="http://schemas.microsoft.com/office/powerpoint/2010/main" val="1656155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Ukázka čepení družičky z Blat, jižní Čechy, </a:t>
            </a:r>
            <a:r>
              <a:rPr lang="cs-CZ" b="1" dirty="0" err="1" smtClean="0"/>
              <a:t>Musaion</a:t>
            </a:r>
            <a:r>
              <a:rPr lang="cs-CZ" b="1" dirty="0" smtClean="0"/>
              <a:t> - expozice </a:t>
            </a:r>
            <a:endParaRPr lang="cs-CZ" b="1" dirty="0"/>
          </a:p>
        </p:txBody>
      </p:sp>
      <p:pic>
        <p:nvPicPr>
          <p:cNvPr id="2050" name="Picture 2" descr="C:\Users\tauberovamo\Desktop\WEB Svatba 2016\Družička-Blata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48781"/>
            <a:ext cx="4038600" cy="4228800"/>
          </a:xfrm>
        </p:spPr>
      </p:pic>
    </p:spTree>
    <p:extLst>
      <p:ext uri="{BB962C8B-B14F-4D97-AF65-F5344CB8AC3E}">
        <p14:creationId xmlns:p14="http://schemas.microsoft.com/office/powerpoint/2010/main" val="771246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Kroje v expozici Letohrádku Kinských-</a:t>
            </a:r>
            <a:r>
              <a:rPr lang="cs-CZ" b="1" dirty="0" err="1" smtClean="0"/>
              <a:t>Musaionu</a:t>
            </a:r>
            <a:r>
              <a:rPr lang="cs-CZ" b="1" dirty="0" smtClean="0"/>
              <a:t>, Praha 5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4486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Aranžérské pomůcky při instalaci textilu v expozici </a:t>
            </a:r>
            <a:r>
              <a:rPr lang="cs-CZ" b="1" dirty="0" err="1" smtClean="0"/>
              <a:t>Musaionu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b="1" dirty="0"/>
              <a:t>Vlasce aranžérské 0,15-0,40mm</a:t>
            </a:r>
          </a:p>
          <a:p>
            <a:r>
              <a:rPr lang="cs-CZ" dirty="0" smtClean="0"/>
              <a:t>Nebarvené vlasce vynikají úžasnou poddajností, vyšší průtažností (až 30 procent) a solidní pevností v uzlu. </a:t>
            </a:r>
          </a:p>
          <a:p>
            <a:r>
              <a:rPr lang="cs-CZ" dirty="0" smtClean="0"/>
              <a:t>Použití dle hmotnosti daného předmětu až do hmotnosti 10,20 kg.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sz="3200" b="1" dirty="0"/>
              <a:t>Vlasce technické 0,50-1,50mm</a:t>
            </a:r>
          </a:p>
          <a:p>
            <a:r>
              <a:rPr lang="cs-CZ" sz="3200" dirty="0" smtClean="0"/>
              <a:t>Od hmotnosti předmětu 13,20 kg až 100 kg</a:t>
            </a:r>
          </a:p>
          <a:p>
            <a:r>
              <a:rPr lang="cs-CZ" sz="3200" b="1" dirty="0" smtClean="0"/>
              <a:t>Průhledná fólie na výrobu tubusů a dutinek.</a:t>
            </a:r>
            <a:r>
              <a:rPr lang="cs-CZ" sz="3200" dirty="0" smtClean="0"/>
              <a:t> </a:t>
            </a:r>
            <a:endParaRPr lang="cs-CZ" sz="3200" b="1" dirty="0" smtClean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6564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Čepení, úvaz pleny ženy z Blat, jižní Čechy, expozice </a:t>
            </a:r>
            <a:r>
              <a:rPr lang="cs-CZ" b="1" dirty="0" err="1" smtClean="0"/>
              <a:t>Musaion</a:t>
            </a:r>
            <a:endParaRPr lang="cs-CZ" b="1" dirty="0"/>
          </a:p>
        </p:txBody>
      </p:sp>
      <p:pic>
        <p:nvPicPr>
          <p:cNvPr id="3074" name="Picture 2" descr="C:\Users\tauberovamo\Pictures\3000\Čepení a korunka pro družičku, Blata, jižní Čechy, Expozic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uberovamo\Pictures\3000\Žena ve sváteční pleně, Blata, jižní Čechy, Expozic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649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Kroje v expozici Letohrádku Kinských-</a:t>
            </a:r>
            <a:r>
              <a:rPr lang="cs-CZ" b="1" dirty="0" err="1"/>
              <a:t>Musaionu</a:t>
            </a:r>
            <a:r>
              <a:rPr lang="cs-CZ" b="1" dirty="0"/>
              <a:t>, Praha 5</a:t>
            </a:r>
          </a:p>
        </p:txBody>
      </p:sp>
      <p:pic>
        <p:nvPicPr>
          <p:cNvPr id="8194" name="Picture 2" descr="C:\Users\tauberovamo\Pictures\Fotografie různé\OBRÁZKY.Expozice 12 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auberovamo\Pictures\Fotografie různé\OBRÁZKY.Expozice 12 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0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Krojové součástky v expozici Letohrádku Kinských, </a:t>
            </a:r>
            <a:r>
              <a:rPr lang="cs-CZ" b="1" dirty="0" err="1" smtClean="0"/>
              <a:t>Musaionu</a:t>
            </a:r>
            <a:r>
              <a:rPr lang="cs-CZ" b="1" dirty="0" smtClean="0"/>
              <a:t> </a:t>
            </a:r>
            <a:endParaRPr lang="cs-CZ" b="1" dirty="0"/>
          </a:p>
        </p:txBody>
      </p:sp>
      <p:pic>
        <p:nvPicPr>
          <p:cNvPr id="5122" name="Picture 2" descr="C:\Users\tauberovamo\Pictures\Badatelka Terézia Gabrhelová 2015\H4-26118-Sukně letnic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uberovamo\Pictures\Fotografie různé\OBRÁZKY  Expozice 3 020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03" y="1600200"/>
            <a:ext cx="35201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8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Dětský textil křestní v expozici Letohrádku Kinských-</a:t>
            </a:r>
            <a:r>
              <a:rPr lang="cs-CZ" b="1" dirty="0" err="1" smtClean="0"/>
              <a:t>Musaionu</a:t>
            </a:r>
            <a:endParaRPr lang="cs-CZ" b="1" dirty="0"/>
          </a:p>
        </p:txBody>
      </p:sp>
      <p:pic>
        <p:nvPicPr>
          <p:cNvPr id="4098" name="Picture 2" descr="C:\Users\tauberovamo\Pictures\3000\Dětská křestní souprava, Čechy, Expozic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auberovamo\Pictures\3000\Dětské křestní oblečení, zavinovací peřinka, Čechy, Expozic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1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Dětský textil křestní v expozici Letohrádku Kinských-</a:t>
            </a:r>
            <a:r>
              <a:rPr lang="cs-CZ" b="1" dirty="0" err="1"/>
              <a:t>Musaionu</a:t>
            </a:r>
            <a:endParaRPr lang="cs-CZ" b="1" dirty="0"/>
          </a:p>
        </p:txBody>
      </p:sp>
      <p:pic>
        <p:nvPicPr>
          <p:cNvPr id="11267" name="Picture 3" descr="C:\Users\tauberovamo\Pictures\Monika Tauberová\Dokumenty\Obrázky\Expozice 05\OBRÁZKY  Expozice 5 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tauberovamo\Pictures\Monika Tauberová\Dokumenty\Obrázky\Expozice 05\OBRÁZKY  Expozice 5 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41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Modrotisky a krajky v expozici, v Letohrádku Kinských-</a:t>
            </a:r>
            <a:r>
              <a:rPr lang="cs-CZ" b="1" dirty="0" err="1" smtClean="0"/>
              <a:t>Musaionu</a:t>
            </a:r>
            <a:endParaRPr lang="cs-CZ" b="1" dirty="0"/>
          </a:p>
        </p:txBody>
      </p:sp>
      <p:pic>
        <p:nvPicPr>
          <p:cNvPr id="9218" name="Picture 2" descr="C:\Users\tauberovamo\Pictures\Monika Tauberová\Dokumenty\Obrázky\Expozice 05\OBRÁZKY  Expozice 3 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tauberovamo\Pictures\Monika Tauberová\Dokumenty\Obrázky\Expozice 05\OBRÁZKY  Expozice 3 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2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Plena a církevní textilie v expozici, Letohrádku Kinských-</a:t>
            </a:r>
            <a:r>
              <a:rPr lang="cs-CZ" b="1" dirty="0" err="1" smtClean="0"/>
              <a:t>Musaionu</a:t>
            </a:r>
            <a:r>
              <a:rPr lang="cs-CZ" b="1" dirty="0" smtClean="0"/>
              <a:t>  </a:t>
            </a:r>
            <a:endParaRPr lang="cs-CZ" b="1" dirty="0"/>
          </a:p>
        </p:txBody>
      </p:sp>
      <p:pic>
        <p:nvPicPr>
          <p:cNvPr id="10242" name="Picture 2" descr="C:\Users\tauberovamo\Pictures\Monika Tauberová\Dokumenty\Obrázky\Expozice 05\OBRÁZKY  Expozice 4 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tauberovamo\Pictures\Monika Tauberová\Dokumenty\Obrázky\Expozice 05\OBRÁZKY  Expozice 5 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8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Národopisná výstava českoslovanská 1895 v Praze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16832"/>
            <a:ext cx="6264696" cy="4320479"/>
          </a:xfrm>
        </p:spPr>
      </p:pic>
    </p:spTree>
    <p:extLst>
      <p:ext uri="{BB962C8B-B14F-4D97-AF65-F5344CB8AC3E}">
        <p14:creationId xmlns:p14="http://schemas.microsoft.com/office/powerpoint/2010/main" val="221060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Roucha a vonička v expozici, Letohrádku Kinských-</a:t>
            </a:r>
            <a:r>
              <a:rPr lang="cs-CZ" b="1" dirty="0" err="1" smtClean="0"/>
              <a:t>Musaionu</a:t>
            </a:r>
            <a:endParaRPr lang="cs-CZ" b="1" dirty="0"/>
          </a:p>
        </p:txBody>
      </p:sp>
      <p:pic>
        <p:nvPicPr>
          <p:cNvPr id="12290" name="Picture 2" descr="C:\Users\tauberovamo\Pictures\Monika Tauberová\Dokumenty\Obrázky\Expozice 05\OBRÁZKY.Expozice 12 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tauberovamo\Pictures\Monika Tauberová\Dokumenty\Obrázky\Expozice 05\OBRÁZKY.Expozice 12 0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2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 smtClean="0"/>
              <a:t>Šátek „</a:t>
            </a:r>
            <a:r>
              <a:rPr lang="cs-CZ" sz="3200" b="1" dirty="0" err="1" smtClean="0"/>
              <a:t>vyvazovačka</a:t>
            </a:r>
            <a:r>
              <a:rPr lang="cs-CZ" sz="3200" b="1" dirty="0" smtClean="0"/>
              <a:t>“ a jehlice do čepení v expozici Letohrádku Kinských-</a:t>
            </a:r>
            <a:r>
              <a:rPr lang="cs-CZ" sz="3200" b="1" dirty="0" err="1" smtClean="0"/>
              <a:t>Musaionu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2290"/>
            <a:ext cx="4038600" cy="40817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02" y="1600200"/>
            <a:ext cx="3129796" cy="4525963"/>
          </a:xfrm>
        </p:spPr>
      </p:pic>
    </p:spTree>
    <p:extLst>
      <p:ext uri="{BB962C8B-B14F-4D97-AF65-F5344CB8AC3E}">
        <p14:creationId xmlns:p14="http://schemas.microsoft.com/office/powerpoint/2010/main" val="38932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 smtClean="0"/>
              <a:t>Ukázky textilu, oděvu, čepení v expozici Letohrádku Kinských - </a:t>
            </a:r>
            <a:r>
              <a:rPr lang="cs-CZ" sz="3200" b="1" dirty="0" err="1" smtClean="0"/>
              <a:t>Musaionu</a:t>
            </a:r>
            <a:endParaRPr lang="cs-CZ" sz="3200" b="1" dirty="0"/>
          </a:p>
        </p:txBody>
      </p:sp>
      <p:pic>
        <p:nvPicPr>
          <p:cNvPr id="10242" name="Picture 2" descr="C:\Users\tauberovamo\Desktop\OBRÁZKY  Expozice 9 030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9" y="1600200"/>
            <a:ext cx="343472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tauberovamo\Desktop\Prezentace duben 2015 přednáška\OBRÁZKY.Expozice 12 034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03" y="1600200"/>
            <a:ext cx="256899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82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Textil na výstavě „Len, konopí, kopřiva“ (2008-2009</a:t>
            </a:r>
            <a:r>
              <a:rPr lang="cs-CZ" b="1" dirty="0" smtClean="0"/>
              <a:t>) - </a:t>
            </a:r>
            <a:r>
              <a:rPr lang="cs-CZ" b="1" dirty="0" err="1" smtClean="0"/>
              <a:t>Musaion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6" y="1600200"/>
            <a:ext cx="3440307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67" y="1600200"/>
            <a:ext cx="3709466" cy="4525963"/>
          </a:xfrm>
        </p:spPr>
      </p:pic>
    </p:spTree>
    <p:extLst>
      <p:ext uri="{BB962C8B-B14F-4D97-AF65-F5344CB8AC3E}">
        <p14:creationId xmlns:p14="http://schemas.microsoft.com/office/powerpoint/2010/main" val="3225661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Textil na výstavě „Len, konopí, kopřiva“ (2008-2009) - </a:t>
            </a:r>
            <a:r>
              <a:rPr lang="cs-CZ" b="1" dirty="0" err="1" smtClean="0"/>
              <a:t>Musaion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24" y="1600200"/>
            <a:ext cx="2790951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32671"/>
            <a:ext cx="4038600" cy="2461021"/>
          </a:xfrm>
        </p:spPr>
      </p:pic>
    </p:spTree>
    <p:extLst>
      <p:ext uri="{BB962C8B-B14F-4D97-AF65-F5344CB8AC3E}">
        <p14:creationId xmlns:p14="http://schemas.microsoft.com/office/powerpoint/2010/main" val="64687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Textil na výstavě „Len, konopí, kopřiva“ (2008-2009</a:t>
            </a:r>
            <a:r>
              <a:rPr lang="cs-CZ" b="1" dirty="0" smtClean="0"/>
              <a:t>) - </a:t>
            </a:r>
            <a:r>
              <a:rPr lang="cs-CZ" b="1" dirty="0" err="1" smtClean="0"/>
              <a:t>Musaion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78203"/>
            <a:ext cx="4038600" cy="23699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5" y="1600200"/>
            <a:ext cx="2355090" cy="4525963"/>
          </a:xfrm>
        </p:spPr>
      </p:pic>
    </p:spTree>
    <p:extLst>
      <p:ext uri="{BB962C8B-B14F-4D97-AF65-F5344CB8AC3E}">
        <p14:creationId xmlns:p14="http://schemas.microsoft.com/office/powerpoint/2010/main" val="471959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Textil na výstavě „Len, konopí, kopřiva“ (2008-2009</a:t>
            </a:r>
            <a:r>
              <a:rPr lang="cs-CZ" b="1" dirty="0" smtClean="0"/>
              <a:t>) - </a:t>
            </a:r>
            <a:r>
              <a:rPr lang="cs-CZ" b="1" dirty="0" err="1" smtClean="0"/>
              <a:t>Musaion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0" y="1600200"/>
            <a:ext cx="3506799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36" y="1600200"/>
            <a:ext cx="1774528" cy="4525963"/>
          </a:xfrm>
        </p:spPr>
      </p:pic>
    </p:spTree>
    <p:extLst>
      <p:ext uri="{BB962C8B-B14F-4D97-AF65-F5344CB8AC3E}">
        <p14:creationId xmlns:p14="http://schemas.microsoft.com/office/powerpoint/2010/main" val="497868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Výstava „Len, konopí, kopřiva“, nemohl být vystaven originál svatebního praporce, provedena kopie</a:t>
            </a:r>
            <a:endParaRPr lang="cs-CZ" sz="3200" b="1" dirty="0"/>
          </a:p>
        </p:txBody>
      </p:sp>
      <p:pic>
        <p:nvPicPr>
          <p:cNvPr id="11266" name="Picture 2" descr="C:\Users\tauberovamo\Desktop\Obr.46a-prapore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31826"/>
            <a:ext cx="4038600" cy="326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tauberovamo\Desktop\Obr.46c-praporec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76872"/>
            <a:ext cx="403860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50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/>
              <a:t>Výstava „Len, konopí, kopřiva“, nemohl být vystaven originál svatebního praporce, provedena kopie</a:t>
            </a:r>
            <a:endParaRPr lang="cs-CZ" sz="2800" dirty="0"/>
          </a:p>
        </p:txBody>
      </p:sp>
      <p:pic>
        <p:nvPicPr>
          <p:cNvPr id="12290" name="Picture 2" descr="C:\Users\tauberovamo\Desktop\Obr.46b-prapore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40386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tauberovamo\Desktop\Obr.46d-praporec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2221"/>
            <a:ext cx="4038600" cy="286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55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Ukázky z výstavy „Bulharský lidový šperk“ (2012) - </a:t>
            </a:r>
            <a:r>
              <a:rPr lang="cs-CZ" b="1" dirty="0" err="1" smtClean="0"/>
              <a:t>Musaion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1093"/>
            <a:ext cx="4038600" cy="308417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63672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b="1" dirty="0" smtClean="0"/>
              <a:t>NVČ 1895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Jednalo se o největší národopisnou výstavu pořádanou v českých zemích, která se konala v období od 15. 5. do 31. 10. 1895 v Praze,  na stejném místě jako Jubilejní výstava 1891 – na výstavišti v Královské oboře. Předcházely jí tři léta přípravných prací v jednotlivých regionech, 175 krajinských výstav a početné národopisné slavnosti. Vybrané exponáty pak byly z regionů poslány do Prahy.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4464496"/>
          </a:xfrm>
        </p:spPr>
      </p:pic>
    </p:spTree>
    <p:extLst>
      <p:ext uri="{BB962C8B-B14F-4D97-AF65-F5344CB8AC3E}">
        <p14:creationId xmlns:p14="http://schemas.microsoft.com/office/powerpoint/2010/main" val="229035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Ukázky z výstavy Bulharský lidový šperk</a:t>
            </a:r>
            <a:endParaRPr lang="cs-CZ" b="1" dirty="0"/>
          </a:p>
        </p:txBody>
      </p:sp>
      <p:pic>
        <p:nvPicPr>
          <p:cNvPr id="5122" name="Picture 2" descr="C:\Users\tauberovamo\Desktop\Kolaudace Bulharský šperk 2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uberovamo\Desktop\Kolaudace Bulharský šperk 146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175" y="1600200"/>
            <a:ext cx="259864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6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2400" b="1" smtClean="0"/>
              <a:t>Figuríny  jsou </a:t>
            </a:r>
            <a:r>
              <a:rPr lang="cs-CZ" sz="2400" b="1" dirty="0"/>
              <a:t>asi nejrozšířenější pomůcka pro aranžování oděvů, prádla a metráže. Mohou být vyrobeny v provedení s hlavou, bez hlavy, s parukou nebo s modelovaným účesem.</a:t>
            </a:r>
            <a:br>
              <a:rPr lang="cs-CZ" sz="2400" b="1" dirty="0"/>
            </a:b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cs-CZ" dirty="0"/>
              <a:t>Figurínu lze pro lepší manipulaci rozložit na 7 dílů. Jednotlivé díly je možné mezi sebou kombinovat a vytvořit tak velké množství variant pozic těla. Dále je možné přiobjednat paže ohebné v loketních kloubech. Vzniká tak velké množství variant postav.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cs-CZ" dirty="0"/>
              <a:t>Barvu figuríny si určí zákazník. Nejčastěji je to tělová barva + make-up, event. bílá, černá nebo stříbrná. Je možné si ovšem vybrat z cca 1000 odstínů barev dle mezinárodního vzorníku RAL a to v matném nebo lesklém provedení včetně metalíz.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9325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 smtClean="0"/>
              <a:t>Figuríny v nabídce firem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cs-CZ" dirty="0"/>
              <a:t>Figurína </a:t>
            </a:r>
            <a:r>
              <a:rPr lang="cs-CZ" dirty="0" smtClean="0"/>
              <a:t>může být </a:t>
            </a:r>
            <a:r>
              <a:rPr lang="cs-CZ" dirty="0"/>
              <a:t>vyrobena z laminátu a její hmotnost je cca 10 kg.</a:t>
            </a:r>
          </a:p>
          <a:p>
            <a:r>
              <a:rPr lang="cs-CZ" dirty="0"/>
              <a:t>Firmy </a:t>
            </a:r>
            <a:r>
              <a:rPr lang="cs-CZ" dirty="0" smtClean="0"/>
              <a:t> na </a:t>
            </a:r>
            <a:r>
              <a:rPr lang="cs-CZ" dirty="0"/>
              <a:t>přání </a:t>
            </a:r>
            <a:r>
              <a:rPr lang="cs-CZ" dirty="0" smtClean="0"/>
              <a:t>jsou schopny </a:t>
            </a:r>
            <a:r>
              <a:rPr lang="cs-CZ" dirty="0"/>
              <a:t>vyrobit figurínu tzv. na míru, tj. přizpůsobit ji požadovaným mírám (prsa, pas, boky, výška) a upravit ji do určeného postoje (zvláště vhodné např. pro muzea a galerie na aranžování historických oděvů).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657242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Národní muzeum, HBNM (bývalá Sněmovna lidu Federálního shromáždění), </a:t>
            </a:r>
            <a:r>
              <a:rPr lang="cs-CZ" sz="3200" b="1" dirty="0" smtClean="0"/>
              <a:t>Praha, výstava „Dětský svět za císaře pána“ (2012-2013)</a:t>
            </a:r>
            <a:endParaRPr lang="cs-CZ" sz="3200" b="1" dirty="0"/>
          </a:p>
        </p:txBody>
      </p:sp>
      <p:pic>
        <p:nvPicPr>
          <p:cNvPr id="13314" name="Picture 2" descr="C:\Users\tauberovamo\Pictures\Dodatky Cheb\Výstava Dětský svět\Obr.13-Dětské hračk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826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Dětské oblečení na výstavě „Dětský svět za císaře pána“, figuríny z Itálie 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74" y="1600200"/>
            <a:ext cx="6031451" cy="4525963"/>
          </a:xfrm>
        </p:spPr>
      </p:pic>
    </p:spTree>
    <p:extLst>
      <p:ext uri="{BB962C8B-B14F-4D97-AF65-F5344CB8AC3E}">
        <p14:creationId xmlns:p14="http://schemas.microsoft.com/office/powerpoint/2010/main" val="3549125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Kroje Královniček na výstavě Dětský svět za císaře pána“, figuríny z Itálie</a:t>
            </a:r>
            <a:endParaRPr lang="cs-CZ" b="1" dirty="0"/>
          </a:p>
        </p:txBody>
      </p:sp>
      <p:pic>
        <p:nvPicPr>
          <p:cNvPr id="6146" name="Picture 2" descr="C:\Users\tauberovamo\Pictures\Dodatky Cheb\Výstava Dětský svět\Obr.1-Královničky,detail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74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Dětský textil na výstavě </a:t>
            </a:r>
            <a:r>
              <a:rPr lang="cs-CZ" b="1" dirty="0"/>
              <a:t>Dětský svět za císaře pána</a:t>
            </a:r>
            <a:r>
              <a:rPr lang="cs-CZ" b="1" dirty="0" smtClean="0"/>
              <a:t>“ NM </a:t>
            </a:r>
            <a:endParaRPr lang="cs-CZ" b="1" dirty="0"/>
          </a:p>
        </p:txBody>
      </p:sp>
      <p:pic>
        <p:nvPicPr>
          <p:cNvPr id="1026" name="Picture 2" descr="C:\Users\tauberovamo\Pictures\Článek Dětské botičky\Obr.č.43-Dětské botičky,Výstava Dětský svět, 2012 a 2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54" y="1600200"/>
            <a:ext cx="22294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uberovamo\Pictures\Článek Dětské botičky\Obr.č.35-H4-97432ab-Pantoflíčky dětské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26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cs-CZ" sz="3600" b="1" dirty="0" smtClean="0"/>
              <a:t>Prezentace interiérových textilií na výstavě Dětský svět za císaře pána, NM</a:t>
            </a:r>
            <a:endParaRPr lang="cs-CZ" sz="3600" b="1" dirty="0"/>
          </a:p>
        </p:txBody>
      </p:sp>
      <p:pic>
        <p:nvPicPr>
          <p:cNvPr id="2050" name="Picture 2" descr="C:\Users\tauberovamo\Desktop\Obr.16-Světnice s koutnicí,detail1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99" y="1600200"/>
            <a:ext cx="29450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95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3200" b="1" dirty="0"/>
              <a:t>Kroj z Kyjova na výstavě „Republika“, na krejčovské </a:t>
            </a:r>
            <a:r>
              <a:rPr lang="cs-CZ" sz="3200" b="1" dirty="0" smtClean="0"/>
              <a:t>bustě, Národní muzeum, </a:t>
            </a:r>
            <a:r>
              <a:rPr lang="cs-CZ" sz="3200" b="1" dirty="0" smtClean="0"/>
              <a:t>Praha (2008-2009) </a:t>
            </a:r>
            <a:endParaRPr lang="cs-CZ" sz="3200" b="1" dirty="0"/>
          </a:p>
        </p:txBody>
      </p:sp>
      <p:pic>
        <p:nvPicPr>
          <p:cNvPr id="4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2" y="1604198"/>
            <a:ext cx="3387436" cy="4517967"/>
          </a:xfrm>
        </p:spPr>
      </p:pic>
    </p:spTree>
    <p:extLst>
      <p:ext uri="{BB962C8B-B14F-4D97-AF65-F5344CB8AC3E}">
        <p14:creationId xmlns:p14="http://schemas.microsoft.com/office/powerpoint/2010/main" val="2751194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b="1" dirty="0" smtClean="0"/>
              <a:t>Krkonošské muzeum v Jilemnici</a:t>
            </a:r>
            <a:endParaRPr lang="cs-CZ" b="1" dirty="0"/>
          </a:p>
        </p:txBody>
      </p:sp>
      <p:pic>
        <p:nvPicPr>
          <p:cNvPr id="1026" name="Picture 2" descr="C:\Users\tauberovamo\Desktop\IMG_39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3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 smtClean="0"/>
              <a:t>NVČ 1895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cs-CZ" dirty="0"/>
              <a:t>Národopisná výstava českoslovanská, přispěla jak utváření sbírek etnografického oddělení Národního muzea, tak i moderní československé etnografie. </a:t>
            </a:r>
          </a:p>
          <a:p>
            <a:r>
              <a:rPr lang="cs-CZ" dirty="0"/>
              <a:t>Výstava byla nejen nevšední podívanou, ale i mimořádnou společenskou a politickou událostí.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cs-CZ" dirty="0"/>
              <a:t>Národopisnou výstavu českoslovanskou, která se konala v letních měsících roku 1895 a navštívily ji více než dva milióny návštěvníků. Stala se manifestací hospodářské a kulturní vyspělosti národa a svým převážně demokratickým charakterem se stala také demonstrací politickou. Patří k největším akcím české kultury 19. století.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9280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 smtClean="0"/>
              <a:t>Zvědavá ulička v Jilemnici</a:t>
            </a:r>
            <a:endParaRPr lang="cs-CZ" b="1" dirty="0"/>
          </a:p>
        </p:txBody>
      </p:sp>
      <p:pic>
        <p:nvPicPr>
          <p:cNvPr id="2050" name="Picture 2" descr="C:\Users\tauberovamo\Desktop\IMG_3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43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Kroje v Muzeu v Jilemnici na výstavě „Len, konopí, kopřiva</a:t>
            </a:r>
            <a:r>
              <a:rPr lang="cs-CZ" b="1" dirty="0" smtClean="0"/>
              <a:t>“, 2010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31987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Krkonošské muzeum v Jilemnici, ukázky tkanin a vínku</a:t>
            </a:r>
            <a:endParaRPr lang="cs-CZ" b="1" dirty="0"/>
          </a:p>
        </p:txBody>
      </p:sp>
      <p:pic>
        <p:nvPicPr>
          <p:cNvPr id="3074" name="Picture 2" descr="C:\Users\tauberovamo\Desktop\IMG_37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uberovamo\Desktop\IMG_38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2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b="1" dirty="0" smtClean="0"/>
              <a:t>Krkonošské muzeum v Jilemnici</a:t>
            </a:r>
            <a:endParaRPr lang="cs-CZ" b="1" dirty="0"/>
          </a:p>
        </p:txBody>
      </p:sp>
      <p:pic>
        <p:nvPicPr>
          <p:cNvPr id="4099" name="Picture 3" descr="C:\Users\tauberovamo\Desktop\IMG_3837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60" y="1600200"/>
            <a:ext cx="25652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29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Krojové </a:t>
            </a:r>
            <a:r>
              <a:rPr lang="cs-CZ" sz="3200" b="1" dirty="0" smtClean="0"/>
              <a:t>součástky NM na výstavě „Lidové umění západních Čech“,  v Muzeu </a:t>
            </a:r>
            <a:r>
              <a:rPr lang="cs-CZ" sz="3200" b="1" dirty="0" smtClean="0"/>
              <a:t>Karlovy </a:t>
            </a:r>
            <a:r>
              <a:rPr lang="cs-CZ" sz="3200" b="1" dirty="0" smtClean="0"/>
              <a:t>Vary (2011)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51" y="1600200"/>
            <a:ext cx="2819297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04" y="1600200"/>
            <a:ext cx="2979592" cy="4525963"/>
          </a:xfrm>
        </p:spPr>
      </p:pic>
    </p:spTree>
    <p:extLst>
      <p:ext uri="{BB962C8B-B14F-4D97-AF65-F5344CB8AC3E}">
        <p14:creationId xmlns:p14="http://schemas.microsoft.com/office/powerpoint/2010/main" val="3671395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cs-CZ" sz="3200" b="1" dirty="0"/>
              <a:t>Výstava NM v </a:t>
            </a:r>
            <a:r>
              <a:rPr lang="cs-CZ" sz="3200" b="1" dirty="0" err="1"/>
              <a:t>Neukirchenu</a:t>
            </a:r>
            <a:r>
              <a:rPr lang="cs-CZ" sz="3200" b="1" dirty="0"/>
              <a:t>, </a:t>
            </a:r>
            <a:r>
              <a:rPr lang="cs-CZ" sz="3200" b="1" dirty="0" smtClean="0"/>
              <a:t>Německo, 2010-2011, „Lidové umění západních Čech“ </a:t>
            </a:r>
            <a:endParaRPr lang="cs-CZ" sz="3200" b="1" dirty="0"/>
          </a:p>
        </p:txBody>
      </p:sp>
      <p:pic>
        <p:nvPicPr>
          <p:cNvPr id="7170" name="Picture 2" descr="C:\Users\tauberovamo\Desktop\Kopie - Neukirchen vernisáž 2010 057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70" y="1600200"/>
            <a:ext cx="70908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36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Výstava NM v </a:t>
            </a:r>
            <a:r>
              <a:rPr lang="cs-CZ" b="1" dirty="0" err="1" smtClean="0"/>
              <a:t>Neukirchenu</a:t>
            </a:r>
            <a:r>
              <a:rPr lang="cs-CZ" b="1" dirty="0" smtClean="0"/>
              <a:t>, Německo </a:t>
            </a:r>
            <a:endParaRPr lang="cs-CZ" b="1" dirty="0"/>
          </a:p>
        </p:txBody>
      </p:sp>
      <p:pic>
        <p:nvPicPr>
          <p:cNvPr id="8195" name="Picture 3" descr="C:\Users\tauberovamo\Pictures\Monika Tauberová\Dokumenty\Obrázky\Neukirchen vernisáž 2010\Neukirchen vernisáž 2010 0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tauberovamo\Pictures\Monika Tauberová\Dokumenty\Obrázky\Neukirchen vernisáž 2010\Neukirchen vernisáž 2010 1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95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Výstava NM v </a:t>
            </a:r>
            <a:r>
              <a:rPr lang="cs-CZ" b="1" dirty="0" err="1"/>
              <a:t>Neukirchenu</a:t>
            </a:r>
            <a:r>
              <a:rPr lang="cs-CZ" b="1" dirty="0"/>
              <a:t>, Německo </a:t>
            </a:r>
          </a:p>
        </p:txBody>
      </p:sp>
      <p:pic>
        <p:nvPicPr>
          <p:cNvPr id="9218" name="Picture 2" descr="C:\Users\tauberovamo\Pictures\Monika Tauberová\Dokumenty\Obrázky\Neukirchen vernisáž 2010\Neukirchen vernisáž 2010 0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tauberovamo\Pictures\Monika Tauberová\Dokumenty\Obrázky\Neukirchen vernisáž 2010\Neukirchen vernisáž 2010 1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2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Možnost instalace krojových celků na krejčovské bustě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90" y="1600200"/>
            <a:ext cx="2049219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44" y="1600200"/>
            <a:ext cx="2557512" cy="4525963"/>
          </a:xfrm>
        </p:spPr>
      </p:pic>
    </p:spTree>
    <p:extLst>
      <p:ext uri="{BB962C8B-B14F-4D97-AF65-F5344CB8AC3E}">
        <p14:creationId xmlns:p14="http://schemas.microsoft.com/office/powerpoint/2010/main" val="1292216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30100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2400" b="1" dirty="0"/>
              <a:t>Busty - jsou klasická, léty ověřená pomůcka sloužící k aranžování textilu, prádla a oděvů, nebo ke krejčovským účelům. </a:t>
            </a:r>
            <a:br>
              <a:rPr lang="cs-CZ" sz="2400" b="1" dirty="0"/>
            </a:b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cs-CZ" b="1" dirty="0"/>
              <a:t>Krejčovské busty</a:t>
            </a:r>
            <a:r>
              <a:rPr lang="cs-CZ" dirty="0"/>
              <a:t> - busty mohou sloužit jak k aranžování,  tak ke krejčovským účelům. Umožňují špendlení a </a:t>
            </a:r>
            <a:r>
              <a:rPr lang="cs-CZ" dirty="0" err="1"/>
              <a:t>přižehlování</a:t>
            </a:r>
            <a:r>
              <a:rPr lang="cs-CZ" dirty="0"/>
              <a:t>. Tělo busty je tvořeno polyuretanovou pěnou potaženou režným plátnem nebo pleteninou.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cs-CZ" b="1" dirty="0" err="1"/>
              <a:t>Light</a:t>
            </a:r>
            <a:r>
              <a:rPr lang="cs-CZ" b="1" dirty="0"/>
              <a:t> busty</a:t>
            </a:r>
            <a:r>
              <a:rPr lang="cs-CZ" dirty="0"/>
              <a:t> - Vzhledem ke své konstrukci jsou určeny hlavně pro aranžování textilu. Tělem busty je laminátová skořepina potažená pleteninou dle výběru. Výhodou této konstrukce je nízká hmotnost a vysoká pevnost. Do busty nelze špendlit.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453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 smtClean="0"/>
              <a:t>NVČ 1895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8" y="1600200"/>
            <a:ext cx="3225204" cy="4525963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400" b="1" dirty="0"/>
              <a:t>Výstava kroje</a:t>
            </a:r>
            <a:endParaRPr lang="cs-CZ" sz="3400" dirty="0"/>
          </a:p>
          <a:p>
            <a:pPr marL="0" indent="0">
              <a:buNone/>
            </a:pPr>
            <a:r>
              <a:rPr lang="cs-CZ" dirty="0" smtClean="0"/>
              <a:t>Uskutečnila se </a:t>
            </a:r>
            <a:r>
              <a:rPr lang="cs-CZ" dirty="0"/>
              <a:t>v Národopisném paláci a konečné slovo při její prezentaci měli regionální sběratelé, neboť vystavované kusy sesbírali pro Prahu právě oni. Vývojové hledisko oděvních součástek bylo potlačeno na minimum a převážně se prezentovaly jednotlivé, bohatě vyšívané kusy oblečení, spíše ženské než mužské. Přes veškerou snahu došlo v některých případech k nepřesnostem, a i do seriózních publikací se dostaly omyly.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7052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 smtClean="0"/>
              <a:t>Busty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cs-CZ" sz="3200" dirty="0"/>
              <a:t>Busty umožňují velkou variabilitu vzhledu. Zákazník si může vybrat velikost, potah, ukončení krku a stojan.</a:t>
            </a:r>
          </a:p>
          <a:p>
            <a:r>
              <a:rPr lang="cs-CZ" sz="3200" dirty="0" smtClean="0"/>
              <a:t>Výroba atypických bust.</a:t>
            </a:r>
            <a:r>
              <a:rPr lang="cs-CZ" sz="3200" b="1" dirty="0"/>
              <a:t> </a:t>
            </a:r>
            <a:endParaRPr lang="cs-CZ" sz="3200" b="1" dirty="0" smtClean="0"/>
          </a:p>
          <a:p>
            <a:r>
              <a:rPr lang="cs-CZ" sz="3200" b="1" dirty="0"/>
              <a:t>Stojany:</a:t>
            </a:r>
            <a:r>
              <a:rPr lang="cs-CZ" sz="3200" dirty="0"/>
              <a:t> mnoho druhů od klasické dřevěné trojnožky až po různé kovové stojany včetně žebříkového. </a:t>
            </a:r>
          </a:p>
          <a:p>
            <a:endParaRPr lang="cs-CZ" sz="3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Druhy potahů:</a:t>
            </a:r>
            <a:r>
              <a:rPr lang="cs-CZ" dirty="0"/>
              <a:t> režné plátno, světlá a černá pletenina, černý úplet s lycrou (lesklý). Na přání je možné dodat i potah v jiném barevném odstínu.</a:t>
            </a:r>
          </a:p>
          <a:p>
            <a:r>
              <a:rPr lang="cs-CZ" b="1" dirty="0"/>
              <a:t>Ukončení krku:</a:t>
            </a:r>
            <a:r>
              <a:rPr lang="cs-CZ" dirty="0"/>
              <a:t> dřevěné víčko s ručkou nebo kulaté, kovové víčko kulaté. Barevné provedení dle přání.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3469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cs-CZ" sz="3600" b="1" dirty="0" smtClean="0"/>
              <a:t>Možnost instalace krojů na krejčovské panny, čepení umístěno na válcový tubus</a:t>
            </a:r>
            <a:endParaRPr lang="cs-CZ" sz="3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24" y="1600200"/>
            <a:ext cx="2256552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19" y="1600200"/>
            <a:ext cx="3991162" cy="4525963"/>
          </a:xfrm>
        </p:spPr>
      </p:pic>
    </p:spTree>
    <p:extLst>
      <p:ext uri="{BB962C8B-B14F-4D97-AF65-F5344CB8AC3E}">
        <p14:creationId xmlns:p14="http://schemas.microsoft.com/office/powerpoint/2010/main" val="8587035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cs-CZ" sz="2800" b="1" dirty="0" smtClean="0"/>
              <a:t>Textil a kroje na výstavě „Tradiční zvyky v České republice“ (2014-2015) v </a:t>
            </a:r>
            <a:r>
              <a:rPr lang="cs-CZ" sz="2800" b="1" dirty="0" err="1" smtClean="0"/>
              <a:t>Cedar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Rapids</a:t>
            </a:r>
            <a:r>
              <a:rPr lang="cs-CZ" sz="2800" b="1" dirty="0" smtClean="0"/>
              <a:t> stát IOWA, USA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61686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cs-CZ" sz="2800" b="1" dirty="0" smtClean="0"/>
              <a:t>Krojové celky z Vlčnova, instalace na figurínách látkových s vycpávkou měkkou, s kloubovou kovovou vnitřní konstrukcí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72548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b="1" dirty="0" smtClean="0"/>
              <a:t>Textil na výstavě v </a:t>
            </a:r>
            <a:r>
              <a:rPr lang="cs-CZ" b="1" dirty="0" err="1" smtClean="0"/>
              <a:t>Cedar</a:t>
            </a:r>
            <a:r>
              <a:rPr lang="cs-CZ" b="1" dirty="0" smtClean="0"/>
              <a:t> </a:t>
            </a:r>
            <a:r>
              <a:rPr lang="cs-CZ" b="1" dirty="0" err="1" smtClean="0"/>
              <a:t>Rapids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06464"/>
            <a:ext cx="4038600" cy="271343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33875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 smtClean="0"/>
              <a:t>Děkuji Vám za pozornost.</a:t>
            </a:r>
            <a:endParaRPr lang="cs-CZ" b="1" dirty="0"/>
          </a:p>
        </p:txBody>
      </p:sp>
      <p:pic>
        <p:nvPicPr>
          <p:cNvPr id="6146" name="Picture 2" descr="C:\Users\tauberovamo\Desktop\Expozice a reverz Štrasburk 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 smtClean="0"/>
              <a:t>NVČ 1895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3400" dirty="0"/>
              <a:t>Musíme však brát v úvahu, že fundovaných zpracování bylo v té době zatím málo a zdaleka nepokrývalo celé území</a:t>
            </a:r>
            <a:r>
              <a:rPr lang="cs-CZ" sz="3400" dirty="0" smtClean="0"/>
              <a:t>.</a:t>
            </a:r>
          </a:p>
          <a:p>
            <a:r>
              <a:rPr lang="cs-CZ" sz="3400" b="1" dirty="0" smtClean="0"/>
              <a:t>Z </a:t>
            </a:r>
            <a:r>
              <a:rPr lang="cs-CZ" sz="3400" b="1" dirty="0"/>
              <a:t>hlediska krojů byly na dobré profesionální úrovní nainstalovány skupiny figurín. </a:t>
            </a:r>
            <a:r>
              <a:rPr lang="cs-CZ" sz="3400" dirty="0"/>
              <a:t>Patřila sem například svatba z jihočeských </a:t>
            </a:r>
            <a:r>
              <a:rPr lang="cs-CZ" sz="3400" dirty="0">
                <a:hlinkClick r:id="rId2" tooltip="Blata"/>
              </a:rPr>
              <a:t>Blat</a:t>
            </a:r>
            <a:r>
              <a:rPr lang="cs-CZ" sz="3400" dirty="0"/>
              <a:t>, </a:t>
            </a:r>
            <a:r>
              <a:rPr lang="cs-CZ" sz="3400" dirty="0">
                <a:hlinkClick r:id="rId3" tooltip="Chodsko"/>
              </a:rPr>
              <a:t>chodské</a:t>
            </a:r>
            <a:r>
              <a:rPr lang="cs-CZ" sz="3400" dirty="0"/>
              <a:t> přástky, </a:t>
            </a:r>
            <a:r>
              <a:rPr lang="cs-CZ" sz="3400" dirty="0">
                <a:hlinkClick r:id="rId4" tooltip="Plzeň"/>
              </a:rPr>
              <a:t>plzeňské</a:t>
            </a:r>
            <a:r>
              <a:rPr lang="cs-CZ" sz="3400" dirty="0"/>
              <a:t> námluvy, manželé z </a:t>
            </a:r>
            <a:r>
              <a:rPr lang="cs-CZ" sz="3400" dirty="0">
                <a:hlinkClick r:id="rId5" tooltip="Troubsko"/>
              </a:rPr>
              <a:t>Troubska</a:t>
            </a:r>
            <a:r>
              <a:rPr lang="cs-CZ" sz="3400" dirty="0"/>
              <a:t>, </a:t>
            </a:r>
            <a:r>
              <a:rPr lang="cs-CZ" sz="3400" dirty="0">
                <a:hlinkClick r:id="rId6" tooltip="Valašsko"/>
              </a:rPr>
              <a:t>valašská</a:t>
            </a:r>
            <a:r>
              <a:rPr lang="cs-CZ" sz="3400" dirty="0"/>
              <a:t> </a:t>
            </a:r>
            <a:r>
              <a:rPr lang="cs-CZ" sz="3400" dirty="0" err="1"/>
              <a:t>izba</a:t>
            </a:r>
            <a:r>
              <a:rPr lang="cs-CZ" sz="3400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Figuríny byly zhotoveny takto: těla (korpusy z lepenky, dřeva, kovu). </a:t>
            </a:r>
          </a:p>
          <a:p>
            <a:r>
              <a:rPr lang="cs-CZ" dirty="0" smtClean="0"/>
              <a:t>Hlava, ruce a nohy byly zhotoveny ze sádry, které se odlévaly do forem.</a:t>
            </a:r>
          </a:p>
          <a:p>
            <a:r>
              <a:rPr lang="cs-CZ" dirty="0" smtClean="0"/>
              <a:t>Hlava, ruce a nohy se navlékaly na kovové tyče. Ruce musely být jištěny provlečením motouzu v kovových očkách a následné uvázání u kloubu, aby držely tvar.</a:t>
            </a:r>
          </a:p>
          <a:p>
            <a:r>
              <a:rPr lang="cs-CZ" dirty="0" smtClean="0"/>
              <a:t>Do bot se musely udělat otvory, aby šly ukotvit (přidělat) k podkladu – dřevěnému pódiu.</a:t>
            </a:r>
          </a:p>
          <a:p>
            <a:r>
              <a:rPr lang="cs-CZ" dirty="0" smtClean="0"/>
              <a:t>Hlava sádrová, měla malované oči a rty.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98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 smtClean="0"/>
              <a:t>Figuríny zhotovené podle figurín z NVČ v Praze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Tělo zhotoveno z lehké hmoty, ale konstrukce je kombinace dřeva a kovu.</a:t>
            </a:r>
          </a:p>
          <a:p>
            <a:r>
              <a:rPr lang="cs-CZ" dirty="0" smtClean="0"/>
              <a:t>Ruce a nohy tvoří kovové tyče (nohy jsou složeny ze dvou tyčí, aby šly ohýbat v kloubech). </a:t>
            </a:r>
          </a:p>
          <a:p>
            <a:r>
              <a:rPr lang="cs-CZ" dirty="0" smtClean="0"/>
              <a:t>Na kovové tyče se navlékají sádrové ruce a nohy. Ruce se uvazují na motouz, který je provlečen ve dvou kovových očkách a přivazuje se k ramennímu kloubu figuríny.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Tento typ figurín je i instalován v trvalé expozici Národního muzea, Historického muzea, Etnografického oddělní v Letohrádku Kinských-</a:t>
            </a:r>
            <a:r>
              <a:rPr lang="cs-CZ" dirty="0" err="1" smtClean="0"/>
              <a:t>Musaionu</a:t>
            </a:r>
            <a:r>
              <a:rPr lang="cs-CZ" dirty="0" smtClean="0"/>
              <a:t>, Praha 5.</a:t>
            </a:r>
          </a:p>
          <a:p>
            <a:r>
              <a:rPr lang="cs-CZ" dirty="0" smtClean="0"/>
              <a:t>V </a:t>
            </a:r>
            <a:r>
              <a:rPr lang="cs-CZ" dirty="0"/>
              <a:t>Národním muzeu se nachází formy – hlava, ruce a nohy, které se tvoří ze sádry a forma na tělo (korpus).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3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 smtClean="0"/>
              <a:t>Figuríny krojované na Národopisné výstavě českoslovanské v roce 1895 v Praze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056784" cy="4392488"/>
          </a:xfrm>
        </p:spPr>
      </p:pic>
    </p:spTree>
    <p:extLst>
      <p:ext uri="{BB962C8B-B14F-4D97-AF65-F5344CB8AC3E}">
        <p14:creationId xmlns:p14="http://schemas.microsoft.com/office/powerpoint/2010/main" val="234975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122413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cs-CZ" sz="3200" b="1" dirty="0" smtClean="0"/>
              <a:t>Kroje  na figurínách v expozici (od roku 2005) Letohrádku Kinských-</a:t>
            </a:r>
            <a:r>
              <a:rPr lang="cs-CZ" sz="3200" b="1" dirty="0" err="1" smtClean="0"/>
              <a:t>Musaionu</a:t>
            </a:r>
            <a:r>
              <a:rPr lang="cs-CZ" sz="3200" b="1" dirty="0" smtClean="0"/>
              <a:t>, Praha 5</a:t>
            </a:r>
            <a:endParaRPr lang="cs-CZ" sz="3200" b="1" dirty="0"/>
          </a:p>
        </p:txBody>
      </p:sp>
      <p:pic>
        <p:nvPicPr>
          <p:cNvPr id="1026" name="Picture 2" descr="C:\Users\tauberovamo\Desktop\WEB Svatba 2016\Nevěsta, Haná, Morava, Expozic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98" y="1600200"/>
            <a:ext cx="27092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uberovamo\Desktop\WEB Svatba 2016\H4-Figurína družičky z Podluží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96" y="1600200"/>
            <a:ext cx="39242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5301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1360</Words>
  <Application>Microsoft Office PowerPoint</Application>
  <PresentationFormat>Předvádění na obrazovce (4:3)</PresentationFormat>
  <Paragraphs>90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Prezentace  a instalace lidového textilu a oděvu ze sbírky Národního muzea, Historického muzea, Etnografického oddělení v muzejních výstavách a expozicích Mgr. Monika Tauberová, Národní muzeum E-mail: monika_tauberova@nm.cz   </vt:lpstr>
      <vt:lpstr>Národopisná výstava českoslovanská 1895 v Praze</vt:lpstr>
      <vt:lpstr>NVČ 1895</vt:lpstr>
      <vt:lpstr>NVČ 1895</vt:lpstr>
      <vt:lpstr>NVČ 1895</vt:lpstr>
      <vt:lpstr>NVČ 1895</vt:lpstr>
      <vt:lpstr>Figuríny zhotovené podle figurín z NVČ v Praze </vt:lpstr>
      <vt:lpstr>Figuríny krojované na Národopisné výstavě českoslovanské v roce 1895 v Praze</vt:lpstr>
      <vt:lpstr>Kroje  na figurínách v expozici (od roku 2005) Letohrádku Kinských-Musaionu, Praha 5</vt:lpstr>
      <vt:lpstr>Ukázka čepení družičky z Blat, jižní Čechy, Musaion - expozice </vt:lpstr>
      <vt:lpstr>Kroje v expozici Letohrádku Kinských-Musaionu, Praha 5</vt:lpstr>
      <vt:lpstr>Aranžérské pomůcky při instalaci textilu v expozici Musaionu</vt:lpstr>
      <vt:lpstr>Čepení, úvaz pleny ženy z Blat, jižní Čechy, expozice Musaion</vt:lpstr>
      <vt:lpstr>Kroje v expozici Letohrádku Kinských-Musaionu, Praha 5</vt:lpstr>
      <vt:lpstr>Krojové součástky v expozici Letohrádku Kinských, Musaionu </vt:lpstr>
      <vt:lpstr>Dětský textil křestní v expozici Letohrádku Kinských-Musaionu</vt:lpstr>
      <vt:lpstr>Dětský textil křestní v expozici Letohrádku Kinských-Musaionu</vt:lpstr>
      <vt:lpstr>Modrotisky a krajky v expozici, v Letohrádku Kinských-Musaionu</vt:lpstr>
      <vt:lpstr>Plena a církevní textilie v expozici, Letohrádku Kinských-Musaionu  </vt:lpstr>
      <vt:lpstr>Roucha a vonička v expozici, Letohrádku Kinských-Musaionu</vt:lpstr>
      <vt:lpstr>Šátek „vyvazovačka“ a jehlice do čepení v expozici Letohrádku Kinských-Musaionu</vt:lpstr>
      <vt:lpstr>Ukázky textilu, oděvu, čepení v expozici Letohrádku Kinských - Musaionu</vt:lpstr>
      <vt:lpstr>Textil na výstavě „Len, konopí, kopřiva“ (2008-2009) - Musaion</vt:lpstr>
      <vt:lpstr>Textil na výstavě „Len, konopí, kopřiva“ (2008-2009) - Musaion</vt:lpstr>
      <vt:lpstr>Textil na výstavě „Len, konopí, kopřiva“ (2008-2009) - Musaion</vt:lpstr>
      <vt:lpstr>Textil na výstavě „Len, konopí, kopřiva“ (2008-2009) - Musaion</vt:lpstr>
      <vt:lpstr>Výstava „Len, konopí, kopřiva“, nemohl být vystaven originál svatebního praporce, provedena kopie</vt:lpstr>
      <vt:lpstr>Výstava „Len, konopí, kopřiva“, nemohl být vystaven originál svatebního praporce, provedena kopie</vt:lpstr>
      <vt:lpstr>Ukázky z výstavy „Bulharský lidový šperk“ (2012) - Musaion</vt:lpstr>
      <vt:lpstr>Ukázky z výstavy Bulharský lidový šperk</vt:lpstr>
      <vt:lpstr>Figuríny  jsou asi nejrozšířenější pomůcka pro aranžování oděvů, prádla a metráže. Mohou být vyrobeny v provedení s hlavou, bez hlavy, s parukou nebo s modelovaným účesem. </vt:lpstr>
      <vt:lpstr>Figuríny v nabídce firem</vt:lpstr>
      <vt:lpstr>Národní muzeum, HBNM (bývalá Sněmovna lidu Federálního shromáždění), Praha, výstava „Dětský svět za císaře pána“ (2012-2013)</vt:lpstr>
      <vt:lpstr>Dětské oblečení na výstavě „Dětský svět za císaře pána“, figuríny z Itálie </vt:lpstr>
      <vt:lpstr>Kroje Královniček na výstavě Dětský svět za císaře pána“, figuríny z Itálie</vt:lpstr>
      <vt:lpstr>Dětský textil na výstavě Dětský svět za císaře pána“ NM </vt:lpstr>
      <vt:lpstr>Prezentace interiérových textilií na výstavě Dětský svět za císaře pána, NM</vt:lpstr>
      <vt:lpstr>Kroj z Kyjova na výstavě „Republika“, na krejčovské bustě, Národní muzeum, Praha (2008-2009) </vt:lpstr>
      <vt:lpstr>Krkonošské muzeum v Jilemnici</vt:lpstr>
      <vt:lpstr>Zvědavá ulička v Jilemnici</vt:lpstr>
      <vt:lpstr>Kroje v Muzeu v Jilemnici na výstavě „Len, konopí, kopřiva“, 2010</vt:lpstr>
      <vt:lpstr>Krkonošské muzeum v Jilemnici, ukázky tkanin a vínku</vt:lpstr>
      <vt:lpstr>Krkonošské muzeum v Jilemnici</vt:lpstr>
      <vt:lpstr>Krojové součástky NM na výstavě „Lidové umění západních Čech“,  v Muzeu Karlovy Vary (2011)</vt:lpstr>
      <vt:lpstr>Výstava NM v Neukirchenu, Německo, 2010-2011, „Lidové umění západních Čech“ </vt:lpstr>
      <vt:lpstr>Výstava NM v Neukirchenu, Německo </vt:lpstr>
      <vt:lpstr>Výstava NM v Neukirchenu, Německo </vt:lpstr>
      <vt:lpstr>Možnost instalace krojových celků na krejčovské bustě</vt:lpstr>
      <vt:lpstr>Busty - jsou klasická, léty ověřená pomůcka sloužící k aranžování textilu, prádla a oděvů, nebo ke krejčovským účelům.  </vt:lpstr>
      <vt:lpstr>Busty</vt:lpstr>
      <vt:lpstr>Možnost instalace krojů na krejčovské panny, čepení umístěno na válcový tubus</vt:lpstr>
      <vt:lpstr>Textil a kroje na výstavě „Tradiční zvyky v České republice“ (2014-2015) v Cedar Rapids stát IOWA, USA</vt:lpstr>
      <vt:lpstr>Krojové celky z Vlčnova, instalace na figurínách látkových s vycpávkou měkkou, s kloubovou kovovou vnitřní konstrukcí</vt:lpstr>
      <vt:lpstr>Textil na výstavě v Cedar Rapids</vt:lpstr>
      <vt:lpstr>Děkuji Vám za pozornost.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 Tauberová</dc:creator>
  <cp:lastModifiedBy>Monika Tauberová</cp:lastModifiedBy>
  <cp:revision>62</cp:revision>
  <dcterms:created xsi:type="dcterms:W3CDTF">2015-04-08T10:05:13Z</dcterms:created>
  <dcterms:modified xsi:type="dcterms:W3CDTF">2015-04-16T05:39:37Z</dcterms:modified>
</cp:coreProperties>
</file>