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4513" r:id="rId1"/>
  </p:sldMasterIdLst>
  <p:notesMasterIdLst>
    <p:notesMasterId r:id="rId36"/>
  </p:notesMasterIdLst>
  <p:sldIdLst>
    <p:sldId id="256" r:id="rId2"/>
    <p:sldId id="271" r:id="rId3"/>
    <p:sldId id="299" r:id="rId4"/>
    <p:sldId id="270" r:id="rId5"/>
    <p:sldId id="277" r:id="rId6"/>
    <p:sldId id="279" r:id="rId7"/>
    <p:sldId id="275" r:id="rId8"/>
    <p:sldId id="278" r:id="rId9"/>
    <p:sldId id="280" r:id="rId10"/>
    <p:sldId id="303" r:id="rId11"/>
    <p:sldId id="268" r:id="rId12"/>
    <p:sldId id="281" r:id="rId13"/>
    <p:sldId id="282" r:id="rId14"/>
    <p:sldId id="283" r:id="rId15"/>
    <p:sldId id="284" r:id="rId16"/>
    <p:sldId id="285" r:id="rId17"/>
    <p:sldId id="302" r:id="rId18"/>
    <p:sldId id="286" r:id="rId19"/>
    <p:sldId id="300" r:id="rId20"/>
    <p:sldId id="301" r:id="rId21"/>
    <p:sldId id="287" r:id="rId22"/>
    <p:sldId id="288" r:id="rId23"/>
    <p:sldId id="289" r:id="rId24"/>
    <p:sldId id="290" r:id="rId25"/>
    <p:sldId id="291" r:id="rId26"/>
    <p:sldId id="292" r:id="rId27"/>
    <p:sldId id="293" r:id="rId28"/>
    <p:sldId id="294" r:id="rId29"/>
    <p:sldId id="296" r:id="rId30"/>
    <p:sldId id="297" r:id="rId31"/>
    <p:sldId id="298" r:id="rId32"/>
    <p:sldId id="304" r:id="rId33"/>
    <p:sldId id="269" r:id="rId34"/>
    <p:sldId id="276"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Mrazek" initials="MM" lastIdx="0" clrIdx="0">
    <p:extLst>
      <p:ext uri="{19B8F6BF-5375-455C-9EA6-DF929625EA0E}">
        <p15:presenceInfo xmlns:p15="http://schemas.microsoft.com/office/powerpoint/2012/main" userId="5b3ba1992f9f6c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snapToGrid="0">
      <p:cViewPr>
        <p:scale>
          <a:sx n="77" d="100"/>
          <a:sy n="77" d="100"/>
        </p:scale>
        <p:origin x="6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85084-AB1B-4C0C-9314-28AB9B256E37}" type="doc">
      <dgm:prSet loTypeId="urn:microsoft.com/office/officeart/2005/8/layout/radial1" loCatId="relationship" qsTypeId="urn:microsoft.com/office/officeart/2005/8/quickstyle/simple1" qsCatId="simple" csTypeId="urn:microsoft.com/office/officeart/2005/8/colors/colorful1" csCatId="colorful" phldr="1"/>
      <dgm:spPr/>
    </dgm:pt>
    <dgm:pt modelId="{3CAD0EF6-0C4D-4DE8-A262-0C08C3DE802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smtClean="0">
              <a:ln/>
              <a:effectLst/>
              <a:latin typeface="Arial" panose="020B0604020202020204" pitchFamily="34" charset="0"/>
              <a:ea typeface="Times New Roman" panose="02020603050405020304" pitchFamily="18" charset="0"/>
            </a:rPr>
            <a:t>Muzeum díkybezpečnostní systému</a:t>
          </a:r>
          <a:endParaRPr kumimoji="0" lang="cs-CZ" altLang="cs-CZ" b="0" i="0" u="none" strike="noStrike" cap="none" normalizeH="0" baseline="0" dirty="0" smtClean="0">
            <a:ln/>
            <a:effectLst/>
            <a:latin typeface="Arial" panose="020B0604020202020204" pitchFamily="34" charset="0"/>
          </a:endParaRPr>
        </a:p>
      </dgm:t>
    </dgm:pt>
    <dgm:pt modelId="{26D2C54A-3546-40B6-ADDA-B96C7099AB1D}" type="parTrans" cxnId="{6178E760-64C9-4677-BC4B-750B79ADF09C}">
      <dgm:prSet/>
      <dgm:spPr/>
      <dgm:t>
        <a:bodyPr/>
        <a:lstStyle/>
        <a:p>
          <a:endParaRPr lang="cs-CZ"/>
        </a:p>
      </dgm:t>
    </dgm:pt>
    <dgm:pt modelId="{435E0316-C674-41CE-A3A6-90142A5CAF9B}" type="sibTrans" cxnId="{6178E760-64C9-4677-BC4B-750B79ADF09C}">
      <dgm:prSet/>
      <dgm:spPr/>
      <dgm:t>
        <a:bodyPr/>
        <a:lstStyle/>
        <a:p>
          <a:endParaRPr lang="cs-CZ"/>
        </a:p>
      </dgm:t>
    </dgm:pt>
    <dgm:pt modelId="{C3C39401-AA9E-47CB-B383-291B9A79B02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effectLst/>
              <a:latin typeface="Arial" panose="020B0604020202020204" pitchFamily="34" charset="0"/>
              <a:ea typeface="Times New Roman" panose="02020603050405020304" pitchFamily="18" charset="0"/>
            </a:rPr>
            <a:t>Uchovává kulturní dědictví pro budoucí generace</a:t>
          </a:r>
          <a:endParaRPr kumimoji="0" lang="cs-CZ" altLang="cs-CZ" b="0" i="0" u="none" strike="noStrike" cap="none" normalizeH="0" baseline="0" dirty="0" smtClean="0">
            <a:ln/>
            <a:effectLst/>
            <a:latin typeface="Arial" panose="020B0604020202020204" pitchFamily="34" charset="0"/>
          </a:endParaRPr>
        </a:p>
      </dgm:t>
    </dgm:pt>
    <dgm:pt modelId="{77B0DC31-C357-4582-9CDE-399311404E65}" type="parTrans" cxnId="{89E59678-18CF-449F-B0F9-259D0A4815EA}">
      <dgm:prSet/>
      <dgm:spPr/>
      <dgm:t>
        <a:bodyPr/>
        <a:lstStyle/>
        <a:p>
          <a:endParaRPr lang="cs-CZ"/>
        </a:p>
      </dgm:t>
    </dgm:pt>
    <dgm:pt modelId="{E0B3100F-A8C3-4FB0-92D9-212C063F8B63}" type="sibTrans" cxnId="{89E59678-18CF-449F-B0F9-259D0A4815EA}">
      <dgm:prSet/>
      <dgm:spPr/>
      <dgm:t>
        <a:bodyPr/>
        <a:lstStyle/>
        <a:p>
          <a:endParaRPr lang="cs-CZ"/>
        </a:p>
      </dgm:t>
    </dgm:pt>
    <dgm:pt modelId="{4024BD2F-EBCD-4A3C-870E-4797912CD56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effectLst/>
              <a:latin typeface="Arial" panose="020B0604020202020204" pitchFamily="34" charset="0"/>
              <a:ea typeface="Times New Roman" panose="02020603050405020304" pitchFamily="18" charset="0"/>
            </a:rPr>
            <a:t>Organizuje kvalitní výstavní projekty </a:t>
          </a:r>
          <a:endParaRPr kumimoji="0" lang="cs-CZ" altLang="cs-CZ" b="0" i="0" u="none" strike="noStrike" cap="none" normalizeH="0" baseline="0" dirty="0" smtClean="0">
            <a:ln/>
            <a:effectLst/>
            <a:latin typeface="Arial" panose="020B0604020202020204" pitchFamily="34" charset="0"/>
          </a:endParaRPr>
        </a:p>
      </dgm:t>
    </dgm:pt>
    <dgm:pt modelId="{1BFC7683-3D16-4C36-A24B-6F7CB7F69926}" type="parTrans" cxnId="{F2B13B02-0E01-41EB-84B8-7065FBBF6098}">
      <dgm:prSet/>
      <dgm:spPr/>
      <dgm:t>
        <a:bodyPr/>
        <a:lstStyle/>
        <a:p>
          <a:endParaRPr lang="cs-CZ"/>
        </a:p>
      </dgm:t>
    </dgm:pt>
    <dgm:pt modelId="{FA04E969-7A47-459B-AC93-F43A66E5DA3F}" type="sibTrans" cxnId="{F2B13B02-0E01-41EB-84B8-7065FBBF6098}">
      <dgm:prSet/>
      <dgm:spPr/>
      <dgm:t>
        <a:bodyPr/>
        <a:lstStyle/>
        <a:p>
          <a:endParaRPr lang="cs-CZ"/>
        </a:p>
      </dgm:t>
    </dgm:pt>
    <dgm:pt modelId="{EF7303CB-3C31-4A57-86F2-94B5019F643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effectLst/>
              <a:latin typeface="Arial" panose="020B0604020202020204" pitchFamily="34" charset="0"/>
              <a:ea typeface="Times New Roman" panose="02020603050405020304" pitchFamily="18" charset="0"/>
            </a:rPr>
            <a:t>Zpřístupňuje vlastní sbírku</a:t>
          </a:r>
          <a:endParaRPr kumimoji="0" lang="cs-CZ" altLang="cs-CZ" b="0" i="0" u="none" strike="noStrike" cap="none" normalizeH="0" baseline="0" dirty="0" smtClean="0">
            <a:ln/>
            <a:effectLst/>
            <a:latin typeface="Arial" panose="020B0604020202020204" pitchFamily="34" charset="0"/>
          </a:endParaRPr>
        </a:p>
      </dgm:t>
    </dgm:pt>
    <dgm:pt modelId="{AD5EFBA9-FF22-4499-B0A4-7BE15777F847}" type="parTrans" cxnId="{FEFD0D0D-714E-4858-B1CD-B778351CAF0B}">
      <dgm:prSet/>
      <dgm:spPr/>
      <dgm:t>
        <a:bodyPr/>
        <a:lstStyle/>
        <a:p>
          <a:endParaRPr lang="cs-CZ"/>
        </a:p>
      </dgm:t>
    </dgm:pt>
    <dgm:pt modelId="{98DE8BE8-CA84-40CB-86FE-8A5F8B0C6649}" type="sibTrans" cxnId="{FEFD0D0D-714E-4858-B1CD-B778351CAF0B}">
      <dgm:prSet/>
      <dgm:spPr/>
      <dgm:t>
        <a:bodyPr/>
        <a:lstStyle/>
        <a:p>
          <a:endParaRPr lang="cs-CZ"/>
        </a:p>
      </dgm:t>
    </dgm:pt>
    <dgm:pt modelId="{9C8B8404-2B9B-4BCC-AC3E-12AC70863CA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effectLst/>
              <a:latin typeface="Arial" panose="020B0604020202020204" pitchFamily="34" charset="0"/>
              <a:ea typeface="Times New Roman" panose="02020603050405020304" pitchFamily="18" charset="0"/>
            </a:rPr>
            <a:t>Podílí se na rozvoji v oblasti výzkumu a vývoje v oblasti zabezpečovací techniky</a:t>
          </a:r>
          <a:endParaRPr kumimoji="0" lang="cs-CZ" altLang="cs-CZ" b="0" i="0" u="none" strike="noStrike" cap="none" normalizeH="0" baseline="0" dirty="0" smtClean="0">
            <a:ln/>
            <a:effectLst/>
            <a:latin typeface="Arial" panose="020B0604020202020204" pitchFamily="34" charset="0"/>
          </a:endParaRPr>
        </a:p>
      </dgm:t>
    </dgm:pt>
    <dgm:pt modelId="{688438E4-A6AD-4049-83F0-51A45625DBC8}" type="parTrans" cxnId="{4441EFD5-5F80-437A-A5C8-0CD8B61FD184}">
      <dgm:prSet/>
      <dgm:spPr/>
      <dgm:t>
        <a:bodyPr/>
        <a:lstStyle/>
        <a:p>
          <a:endParaRPr lang="cs-CZ"/>
        </a:p>
      </dgm:t>
    </dgm:pt>
    <dgm:pt modelId="{B7F0EE84-6B26-4B54-8C46-C94F2E215E89}" type="sibTrans" cxnId="{4441EFD5-5F80-437A-A5C8-0CD8B61FD184}">
      <dgm:prSet/>
      <dgm:spPr/>
      <dgm:t>
        <a:bodyPr/>
        <a:lstStyle/>
        <a:p>
          <a:endParaRPr lang="cs-CZ"/>
        </a:p>
      </dgm:t>
    </dgm:pt>
    <dgm:pt modelId="{093A7347-8D72-4475-BD5B-0EB82B3FBFE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effectLst/>
              <a:latin typeface="Arial" panose="020B0604020202020204" pitchFamily="34" charset="0"/>
              <a:ea typeface="Times New Roman" panose="02020603050405020304" pitchFamily="18" charset="0"/>
            </a:rPr>
            <a:t>Zajišťuje komfortní zážitek a bezpečnost svým návštěvníkům</a:t>
          </a:r>
          <a:endParaRPr kumimoji="0" lang="cs-CZ" altLang="cs-CZ" b="0" i="0" u="none" strike="noStrike" cap="none" normalizeH="0" baseline="0" smtClean="0">
            <a:ln/>
            <a:effectLst/>
            <a:latin typeface="Arial" panose="020B0604020202020204" pitchFamily="34" charset="0"/>
          </a:endParaRPr>
        </a:p>
      </dgm:t>
    </dgm:pt>
    <dgm:pt modelId="{BF6F13FE-8552-4D06-93A5-1EB6AEC14E7B}" type="parTrans" cxnId="{996F477D-0A54-4617-8642-1AF71AD8335D}">
      <dgm:prSet/>
      <dgm:spPr/>
      <dgm:t>
        <a:bodyPr/>
        <a:lstStyle/>
        <a:p>
          <a:endParaRPr lang="cs-CZ"/>
        </a:p>
      </dgm:t>
    </dgm:pt>
    <dgm:pt modelId="{40018321-F2FC-4D9F-BA96-15D2F06BE96A}" type="sibTrans" cxnId="{996F477D-0A54-4617-8642-1AF71AD8335D}">
      <dgm:prSet/>
      <dgm:spPr/>
      <dgm:t>
        <a:bodyPr/>
        <a:lstStyle/>
        <a:p>
          <a:endParaRPr lang="cs-CZ"/>
        </a:p>
      </dgm:t>
    </dgm:pt>
    <dgm:pt modelId="{9C16F030-37B1-4D35-B51A-53D68FADABA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effectLst/>
              <a:latin typeface="Arial" panose="020B0604020202020204" pitchFamily="34" charset="0"/>
              <a:ea typeface="Times New Roman" panose="02020603050405020304" pitchFamily="18" charset="0"/>
            </a:rPr>
            <a:t>Zajišťuje bezpečnost svých zaměstnanců</a:t>
          </a:r>
          <a:endParaRPr kumimoji="0" lang="cs-CZ" altLang="cs-CZ" b="0" i="0" u="none" strike="noStrike" cap="none" normalizeH="0" baseline="0" smtClean="0">
            <a:ln/>
            <a:effectLst/>
            <a:latin typeface="Arial" panose="020B0604020202020204" pitchFamily="34" charset="0"/>
          </a:endParaRPr>
        </a:p>
      </dgm:t>
    </dgm:pt>
    <dgm:pt modelId="{862E3B2F-A0CD-456F-94DC-5578A6055357}" type="parTrans" cxnId="{FCB18D73-8122-49B7-8021-7DDAA9C054D6}">
      <dgm:prSet/>
      <dgm:spPr/>
      <dgm:t>
        <a:bodyPr/>
        <a:lstStyle/>
        <a:p>
          <a:endParaRPr lang="cs-CZ"/>
        </a:p>
      </dgm:t>
    </dgm:pt>
    <dgm:pt modelId="{77559590-D148-4B43-BC2F-19E7E7ACAAA2}" type="sibTrans" cxnId="{FCB18D73-8122-49B7-8021-7DDAA9C054D6}">
      <dgm:prSet/>
      <dgm:spPr/>
      <dgm:t>
        <a:bodyPr/>
        <a:lstStyle/>
        <a:p>
          <a:endParaRPr lang="cs-CZ"/>
        </a:p>
      </dgm:t>
    </dgm:pt>
    <dgm:pt modelId="{F4865210-04BD-4F59-AADD-AE4DB1DDE0F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smtClean="0">
              <a:ln/>
              <a:effectLst/>
              <a:latin typeface="Arial" panose="020B0604020202020204" pitchFamily="34" charset="0"/>
              <a:ea typeface="Times New Roman" panose="02020603050405020304" pitchFamily="18" charset="0"/>
            </a:rPr>
            <a:t>Přispívá k pozitivnímu vnímání ČR doma i v zahraničí</a:t>
          </a:r>
          <a:endParaRPr kumimoji="0" lang="cs-CZ" altLang="cs-CZ" b="0" i="0" u="none" strike="noStrike" cap="none" normalizeH="0" baseline="0" smtClean="0">
            <a:ln/>
            <a:effectLst/>
            <a:latin typeface="Arial" panose="020B0604020202020204" pitchFamily="34" charset="0"/>
          </a:endParaRPr>
        </a:p>
      </dgm:t>
    </dgm:pt>
    <dgm:pt modelId="{7084F3FF-60B4-4BF8-868E-61B17D39CD68}" type="parTrans" cxnId="{2C779CE6-6C8B-4902-883E-F32752F4400C}">
      <dgm:prSet/>
      <dgm:spPr/>
      <dgm:t>
        <a:bodyPr/>
        <a:lstStyle/>
        <a:p>
          <a:endParaRPr lang="cs-CZ"/>
        </a:p>
      </dgm:t>
    </dgm:pt>
    <dgm:pt modelId="{80C33582-05D1-4484-A3F9-0AF7568BFA27}" type="sibTrans" cxnId="{2C779CE6-6C8B-4902-883E-F32752F4400C}">
      <dgm:prSet/>
      <dgm:spPr/>
      <dgm:t>
        <a:bodyPr/>
        <a:lstStyle/>
        <a:p>
          <a:endParaRPr lang="cs-CZ"/>
        </a:p>
      </dgm:t>
    </dgm:pt>
    <dgm:pt modelId="{537B4B73-5E09-4A3C-AFA4-C40ED9A306D9}" type="pres">
      <dgm:prSet presAssocID="{26C85084-AB1B-4C0C-9314-28AB9B256E37}" presName="cycle" presStyleCnt="0">
        <dgm:presLayoutVars>
          <dgm:chMax val="1"/>
          <dgm:dir/>
          <dgm:animLvl val="ctr"/>
          <dgm:resizeHandles val="exact"/>
        </dgm:presLayoutVars>
      </dgm:prSet>
      <dgm:spPr/>
    </dgm:pt>
    <dgm:pt modelId="{9EBDC5E9-2619-4DF9-A6AE-3FCFE010D7A8}" type="pres">
      <dgm:prSet presAssocID="{3CAD0EF6-0C4D-4DE8-A262-0C08C3DE802B}" presName="centerShape" presStyleLbl="node0" presStyleIdx="0" presStyleCnt="1"/>
      <dgm:spPr/>
      <dgm:t>
        <a:bodyPr/>
        <a:lstStyle/>
        <a:p>
          <a:endParaRPr lang="cs-CZ"/>
        </a:p>
      </dgm:t>
    </dgm:pt>
    <dgm:pt modelId="{D5A06300-2C4F-4C5E-A68E-C76C4AC97FDD}" type="pres">
      <dgm:prSet presAssocID="{77B0DC31-C357-4582-9CDE-399311404E65}" presName="Name9" presStyleLbl="parChTrans1D2" presStyleIdx="0" presStyleCnt="7"/>
      <dgm:spPr/>
      <dgm:t>
        <a:bodyPr/>
        <a:lstStyle/>
        <a:p>
          <a:endParaRPr lang="cs-CZ"/>
        </a:p>
      </dgm:t>
    </dgm:pt>
    <dgm:pt modelId="{1A1016DE-8441-48C9-975D-50DE567060C7}" type="pres">
      <dgm:prSet presAssocID="{77B0DC31-C357-4582-9CDE-399311404E65}" presName="connTx" presStyleLbl="parChTrans1D2" presStyleIdx="0" presStyleCnt="7"/>
      <dgm:spPr/>
      <dgm:t>
        <a:bodyPr/>
        <a:lstStyle/>
        <a:p>
          <a:endParaRPr lang="cs-CZ"/>
        </a:p>
      </dgm:t>
    </dgm:pt>
    <dgm:pt modelId="{B3FA6497-D5DC-41CB-8911-61A2176AC917}" type="pres">
      <dgm:prSet presAssocID="{C3C39401-AA9E-47CB-B383-291B9A79B02C}" presName="node" presStyleLbl="node1" presStyleIdx="0" presStyleCnt="7">
        <dgm:presLayoutVars>
          <dgm:bulletEnabled val="1"/>
        </dgm:presLayoutVars>
      </dgm:prSet>
      <dgm:spPr/>
      <dgm:t>
        <a:bodyPr/>
        <a:lstStyle/>
        <a:p>
          <a:endParaRPr lang="cs-CZ"/>
        </a:p>
      </dgm:t>
    </dgm:pt>
    <dgm:pt modelId="{FC9594C4-1B9C-4061-B8BF-9EAFAB7A9A28}" type="pres">
      <dgm:prSet presAssocID="{1BFC7683-3D16-4C36-A24B-6F7CB7F69926}" presName="Name9" presStyleLbl="parChTrans1D2" presStyleIdx="1" presStyleCnt="7"/>
      <dgm:spPr/>
      <dgm:t>
        <a:bodyPr/>
        <a:lstStyle/>
        <a:p>
          <a:endParaRPr lang="cs-CZ"/>
        </a:p>
      </dgm:t>
    </dgm:pt>
    <dgm:pt modelId="{666FEA28-F094-49BC-B4F6-246343C32B08}" type="pres">
      <dgm:prSet presAssocID="{1BFC7683-3D16-4C36-A24B-6F7CB7F69926}" presName="connTx" presStyleLbl="parChTrans1D2" presStyleIdx="1" presStyleCnt="7"/>
      <dgm:spPr/>
      <dgm:t>
        <a:bodyPr/>
        <a:lstStyle/>
        <a:p>
          <a:endParaRPr lang="cs-CZ"/>
        </a:p>
      </dgm:t>
    </dgm:pt>
    <dgm:pt modelId="{0379A7BD-88B4-4467-8BB9-3750A05C36C0}" type="pres">
      <dgm:prSet presAssocID="{4024BD2F-EBCD-4A3C-870E-4797912CD566}" presName="node" presStyleLbl="node1" presStyleIdx="1" presStyleCnt="7">
        <dgm:presLayoutVars>
          <dgm:bulletEnabled val="1"/>
        </dgm:presLayoutVars>
      </dgm:prSet>
      <dgm:spPr/>
      <dgm:t>
        <a:bodyPr/>
        <a:lstStyle/>
        <a:p>
          <a:endParaRPr lang="cs-CZ"/>
        </a:p>
      </dgm:t>
    </dgm:pt>
    <dgm:pt modelId="{B142238F-4CF4-4376-81E0-8144D5F5BD0A}" type="pres">
      <dgm:prSet presAssocID="{AD5EFBA9-FF22-4499-B0A4-7BE15777F847}" presName="Name9" presStyleLbl="parChTrans1D2" presStyleIdx="2" presStyleCnt="7"/>
      <dgm:spPr/>
      <dgm:t>
        <a:bodyPr/>
        <a:lstStyle/>
        <a:p>
          <a:endParaRPr lang="cs-CZ"/>
        </a:p>
      </dgm:t>
    </dgm:pt>
    <dgm:pt modelId="{4ACA137C-9CCC-47FB-B273-844B7C2C6506}" type="pres">
      <dgm:prSet presAssocID="{AD5EFBA9-FF22-4499-B0A4-7BE15777F847}" presName="connTx" presStyleLbl="parChTrans1D2" presStyleIdx="2" presStyleCnt="7"/>
      <dgm:spPr/>
      <dgm:t>
        <a:bodyPr/>
        <a:lstStyle/>
        <a:p>
          <a:endParaRPr lang="cs-CZ"/>
        </a:p>
      </dgm:t>
    </dgm:pt>
    <dgm:pt modelId="{84877D6A-C1C8-4269-A0DB-E25F6BF9B3F7}" type="pres">
      <dgm:prSet presAssocID="{EF7303CB-3C31-4A57-86F2-94B5019F6439}" presName="node" presStyleLbl="node1" presStyleIdx="2" presStyleCnt="7">
        <dgm:presLayoutVars>
          <dgm:bulletEnabled val="1"/>
        </dgm:presLayoutVars>
      </dgm:prSet>
      <dgm:spPr/>
      <dgm:t>
        <a:bodyPr/>
        <a:lstStyle/>
        <a:p>
          <a:endParaRPr lang="cs-CZ"/>
        </a:p>
      </dgm:t>
    </dgm:pt>
    <dgm:pt modelId="{E055C7AA-7D68-4911-A2BE-BE7A8493993B}" type="pres">
      <dgm:prSet presAssocID="{688438E4-A6AD-4049-83F0-51A45625DBC8}" presName="Name9" presStyleLbl="parChTrans1D2" presStyleIdx="3" presStyleCnt="7"/>
      <dgm:spPr/>
      <dgm:t>
        <a:bodyPr/>
        <a:lstStyle/>
        <a:p>
          <a:endParaRPr lang="cs-CZ"/>
        </a:p>
      </dgm:t>
    </dgm:pt>
    <dgm:pt modelId="{FFE9D687-FE0C-455E-AB07-619CF2B21AC8}" type="pres">
      <dgm:prSet presAssocID="{688438E4-A6AD-4049-83F0-51A45625DBC8}" presName="connTx" presStyleLbl="parChTrans1D2" presStyleIdx="3" presStyleCnt="7"/>
      <dgm:spPr/>
      <dgm:t>
        <a:bodyPr/>
        <a:lstStyle/>
        <a:p>
          <a:endParaRPr lang="cs-CZ"/>
        </a:p>
      </dgm:t>
    </dgm:pt>
    <dgm:pt modelId="{EB7EDFB3-FF45-430E-8E4D-0F03F7D07977}" type="pres">
      <dgm:prSet presAssocID="{9C8B8404-2B9B-4BCC-AC3E-12AC70863CAF}" presName="node" presStyleLbl="node1" presStyleIdx="3" presStyleCnt="7">
        <dgm:presLayoutVars>
          <dgm:bulletEnabled val="1"/>
        </dgm:presLayoutVars>
      </dgm:prSet>
      <dgm:spPr/>
      <dgm:t>
        <a:bodyPr/>
        <a:lstStyle/>
        <a:p>
          <a:endParaRPr lang="cs-CZ"/>
        </a:p>
      </dgm:t>
    </dgm:pt>
    <dgm:pt modelId="{7EC41018-F985-418F-90BD-2F794A85FB87}" type="pres">
      <dgm:prSet presAssocID="{BF6F13FE-8552-4D06-93A5-1EB6AEC14E7B}" presName="Name9" presStyleLbl="parChTrans1D2" presStyleIdx="4" presStyleCnt="7"/>
      <dgm:spPr/>
      <dgm:t>
        <a:bodyPr/>
        <a:lstStyle/>
        <a:p>
          <a:endParaRPr lang="cs-CZ"/>
        </a:p>
      </dgm:t>
    </dgm:pt>
    <dgm:pt modelId="{2D22DFD4-2411-4E2E-8231-A8B812A33833}" type="pres">
      <dgm:prSet presAssocID="{BF6F13FE-8552-4D06-93A5-1EB6AEC14E7B}" presName="connTx" presStyleLbl="parChTrans1D2" presStyleIdx="4" presStyleCnt="7"/>
      <dgm:spPr/>
      <dgm:t>
        <a:bodyPr/>
        <a:lstStyle/>
        <a:p>
          <a:endParaRPr lang="cs-CZ"/>
        </a:p>
      </dgm:t>
    </dgm:pt>
    <dgm:pt modelId="{CED89FF1-1D37-41A6-85FF-09B14C5CA646}" type="pres">
      <dgm:prSet presAssocID="{093A7347-8D72-4475-BD5B-0EB82B3FBFE2}" presName="node" presStyleLbl="node1" presStyleIdx="4" presStyleCnt="7">
        <dgm:presLayoutVars>
          <dgm:bulletEnabled val="1"/>
        </dgm:presLayoutVars>
      </dgm:prSet>
      <dgm:spPr/>
      <dgm:t>
        <a:bodyPr/>
        <a:lstStyle/>
        <a:p>
          <a:endParaRPr lang="cs-CZ"/>
        </a:p>
      </dgm:t>
    </dgm:pt>
    <dgm:pt modelId="{541BC61D-F89F-49F8-A2C6-74E335559911}" type="pres">
      <dgm:prSet presAssocID="{862E3B2F-A0CD-456F-94DC-5578A6055357}" presName="Name9" presStyleLbl="parChTrans1D2" presStyleIdx="5" presStyleCnt="7"/>
      <dgm:spPr/>
      <dgm:t>
        <a:bodyPr/>
        <a:lstStyle/>
        <a:p>
          <a:endParaRPr lang="cs-CZ"/>
        </a:p>
      </dgm:t>
    </dgm:pt>
    <dgm:pt modelId="{96B68072-1388-4D7C-8074-D384B8A775B7}" type="pres">
      <dgm:prSet presAssocID="{862E3B2F-A0CD-456F-94DC-5578A6055357}" presName="connTx" presStyleLbl="parChTrans1D2" presStyleIdx="5" presStyleCnt="7"/>
      <dgm:spPr/>
      <dgm:t>
        <a:bodyPr/>
        <a:lstStyle/>
        <a:p>
          <a:endParaRPr lang="cs-CZ"/>
        </a:p>
      </dgm:t>
    </dgm:pt>
    <dgm:pt modelId="{0B203797-A221-4220-ABE1-97660C6D6B50}" type="pres">
      <dgm:prSet presAssocID="{9C16F030-37B1-4D35-B51A-53D68FADABAD}" presName="node" presStyleLbl="node1" presStyleIdx="5" presStyleCnt="7">
        <dgm:presLayoutVars>
          <dgm:bulletEnabled val="1"/>
        </dgm:presLayoutVars>
      </dgm:prSet>
      <dgm:spPr/>
      <dgm:t>
        <a:bodyPr/>
        <a:lstStyle/>
        <a:p>
          <a:endParaRPr lang="cs-CZ"/>
        </a:p>
      </dgm:t>
    </dgm:pt>
    <dgm:pt modelId="{64409D58-297B-46FB-9375-6A5646F8C148}" type="pres">
      <dgm:prSet presAssocID="{7084F3FF-60B4-4BF8-868E-61B17D39CD68}" presName="Name9" presStyleLbl="parChTrans1D2" presStyleIdx="6" presStyleCnt="7"/>
      <dgm:spPr/>
      <dgm:t>
        <a:bodyPr/>
        <a:lstStyle/>
        <a:p>
          <a:endParaRPr lang="cs-CZ"/>
        </a:p>
      </dgm:t>
    </dgm:pt>
    <dgm:pt modelId="{E86F8D88-AA49-413E-B779-7EF24F2496B5}" type="pres">
      <dgm:prSet presAssocID="{7084F3FF-60B4-4BF8-868E-61B17D39CD68}" presName="connTx" presStyleLbl="parChTrans1D2" presStyleIdx="6" presStyleCnt="7"/>
      <dgm:spPr/>
      <dgm:t>
        <a:bodyPr/>
        <a:lstStyle/>
        <a:p>
          <a:endParaRPr lang="cs-CZ"/>
        </a:p>
      </dgm:t>
    </dgm:pt>
    <dgm:pt modelId="{0FAAFA72-DA55-4017-824E-0E5CEF5C3D14}" type="pres">
      <dgm:prSet presAssocID="{F4865210-04BD-4F59-AADD-AE4DB1DDE0F6}" presName="node" presStyleLbl="node1" presStyleIdx="6" presStyleCnt="7">
        <dgm:presLayoutVars>
          <dgm:bulletEnabled val="1"/>
        </dgm:presLayoutVars>
      </dgm:prSet>
      <dgm:spPr/>
      <dgm:t>
        <a:bodyPr/>
        <a:lstStyle/>
        <a:p>
          <a:endParaRPr lang="cs-CZ"/>
        </a:p>
      </dgm:t>
    </dgm:pt>
  </dgm:ptLst>
  <dgm:cxnLst>
    <dgm:cxn modelId="{4441EFD5-5F80-437A-A5C8-0CD8B61FD184}" srcId="{3CAD0EF6-0C4D-4DE8-A262-0C08C3DE802B}" destId="{9C8B8404-2B9B-4BCC-AC3E-12AC70863CAF}" srcOrd="3" destOrd="0" parTransId="{688438E4-A6AD-4049-83F0-51A45625DBC8}" sibTransId="{B7F0EE84-6B26-4B54-8C46-C94F2E215E89}"/>
    <dgm:cxn modelId="{450DBF21-7A10-44A0-97C7-191026A9D51D}" type="presOf" srcId="{862E3B2F-A0CD-456F-94DC-5578A6055357}" destId="{541BC61D-F89F-49F8-A2C6-74E335559911}" srcOrd="0" destOrd="0" presId="urn:microsoft.com/office/officeart/2005/8/layout/radial1"/>
    <dgm:cxn modelId="{A2D5543D-5D47-4840-A7C8-E6AE80DAE95D}" type="presOf" srcId="{26C85084-AB1B-4C0C-9314-28AB9B256E37}" destId="{537B4B73-5E09-4A3C-AFA4-C40ED9A306D9}" srcOrd="0" destOrd="0" presId="urn:microsoft.com/office/officeart/2005/8/layout/radial1"/>
    <dgm:cxn modelId="{C473BED8-3D64-4621-A1B0-EA6825009068}" type="presOf" srcId="{688438E4-A6AD-4049-83F0-51A45625DBC8}" destId="{FFE9D687-FE0C-455E-AB07-619CF2B21AC8}" srcOrd="1" destOrd="0" presId="urn:microsoft.com/office/officeart/2005/8/layout/radial1"/>
    <dgm:cxn modelId="{3E6774CB-ECFE-4A97-8F66-226A785A7215}" type="presOf" srcId="{F4865210-04BD-4F59-AADD-AE4DB1DDE0F6}" destId="{0FAAFA72-DA55-4017-824E-0E5CEF5C3D14}" srcOrd="0" destOrd="0" presId="urn:microsoft.com/office/officeart/2005/8/layout/radial1"/>
    <dgm:cxn modelId="{89E59678-18CF-449F-B0F9-259D0A4815EA}" srcId="{3CAD0EF6-0C4D-4DE8-A262-0C08C3DE802B}" destId="{C3C39401-AA9E-47CB-B383-291B9A79B02C}" srcOrd="0" destOrd="0" parTransId="{77B0DC31-C357-4582-9CDE-399311404E65}" sibTransId="{E0B3100F-A8C3-4FB0-92D9-212C063F8B63}"/>
    <dgm:cxn modelId="{7E2D164B-76F4-4C28-8F7B-E4915CFB35F4}" type="presOf" srcId="{4024BD2F-EBCD-4A3C-870E-4797912CD566}" destId="{0379A7BD-88B4-4467-8BB9-3750A05C36C0}" srcOrd="0" destOrd="0" presId="urn:microsoft.com/office/officeart/2005/8/layout/radial1"/>
    <dgm:cxn modelId="{3832EB4B-401B-4110-8716-6B149041EA87}" type="presOf" srcId="{1BFC7683-3D16-4C36-A24B-6F7CB7F69926}" destId="{666FEA28-F094-49BC-B4F6-246343C32B08}" srcOrd="1" destOrd="0" presId="urn:microsoft.com/office/officeart/2005/8/layout/radial1"/>
    <dgm:cxn modelId="{FEFD0D0D-714E-4858-B1CD-B778351CAF0B}" srcId="{3CAD0EF6-0C4D-4DE8-A262-0C08C3DE802B}" destId="{EF7303CB-3C31-4A57-86F2-94B5019F6439}" srcOrd="2" destOrd="0" parTransId="{AD5EFBA9-FF22-4499-B0A4-7BE15777F847}" sibTransId="{98DE8BE8-CA84-40CB-86FE-8A5F8B0C6649}"/>
    <dgm:cxn modelId="{4B4E0720-536D-4035-BFA3-421E448ED50D}" type="presOf" srcId="{7084F3FF-60B4-4BF8-868E-61B17D39CD68}" destId="{64409D58-297B-46FB-9375-6A5646F8C148}" srcOrd="0" destOrd="0" presId="urn:microsoft.com/office/officeart/2005/8/layout/radial1"/>
    <dgm:cxn modelId="{227F8FB5-94B9-4E76-9E00-A3CDA272FFCA}" type="presOf" srcId="{EF7303CB-3C31-4A57-86F2-94B5019F6439}" destId="{84877D6A-C1C8-4269-A0DB-E25F6BF9B3F7}" srcOrd="0" destOrd="0" presId="urn:microsoft.com/office/officeart/2005/8/layout/radial1"/>
    <dgm:cxn modelId="{FCB18D73-8122-49B7-8021-7DDAA9C054D6}" srcId="{3CAD0EF6-0C4D-4DE8-A262-0C08C3DE802B}" destId="{9C16F030-37B1-4D35-B51A-53D68FADABAD}" srcOrd="5" destOrd="0" parTransId="{862E3B2F-A0CD-456F-94DC-5578A6055357}" sibTransId="{77559590-D148-4B43-BC2F-19E7E7ACAAA2}"/>
    <dgm:cxn modelId="{C328D447-C68C-41FB-B31D-77F9781DD783}" type="presOf" srcId="{688438E4-A6AD-4049-83F0-51A45625DBC8}" destId="{E055C7AA-7D68-4911-A2BE-BE7A8493993B}" srcOrd="0" destOrd="0" presId="urn:microsoft.com/office/officeart/2005/8/layout/radial1"/>
    <dgm:cxn modelId="{996F477D-0A54-4617-8642-1AF71AD8335D}" srcId="{3CAD0EF6-0C4D-4DE8-A262-0C08C3DE802B}" destId="{093A7347-8D72-4475-BD5B-0EB82B3FBFE2}" srcOrd="4" destOrd="0" parTransId="{BF6F13FE-8552-4D06-93A5-1EB6AEC14E7B}" sibTransId="{40018321-F2FC-4D9F-BA96-15D2F06BE96A}"/>
    <dgm:cxn modelId="{0892D38B-02C6-4FB5-AA18-71A51D1BF77B}" type="presOf" srcId="{77B0DC31-C357-4582-9CDE-399311404E65}" destId="{1A1016DE-8441-48C9-975D-50DE567060C7}" srcOrd="1" destOrd="0" presId="urn:microsoft.com/office/officeart/2005/8/layout/radial1"/>
    <dgm:cxn modelId="{7415442F-CA26-4C89-96F7-9C13C97072E9}" type="presOf" srcId="{9C8B8404-2B9B-4BCC-AC3E-12AC70863CAF}" destId="{EB7EDFB3-FF45-430E-8E4D-0F03F7D07977}" srcOrd="0" destOrd="0" presId="urn:microsoft.com/office/officeart/2005/8/layout/radial1"/>
    <dgm:cxn modelId="{E0BE216B-9583-4B35-B7FE-88AB3276202E}" type="presOf" srcId="{7084F3FF-60B4-4BF8-868E-61B17D39CD68}" destId="{E86F8D88-AA49-413E-B779-7EF24F2496B5}" srcOrd="1" destOrd="0" presId="urn:microsoft.com/office/officeart/2005/8/layout/radial1"/>
    <dgm:cxn modelId="{438742DD-ED1D-46F3-8453-9CE86D72536A}" type="presOf" srcId="{AD5EFBA9-FF22-4499-B0A4-7BE15777F847}" destId="{4ACA137C-9CCC-47FB-B273-844B7C2C6506}" srcOrd="1" destOrd="0" presId="urn:microsoft.com/office/officeart/2005/8/layout/radial1"/>
    <dgm:cxn modelId="{6178E760-64C9-4677-BC4B-750B79ADF09C}" srcId="{26C85084-AB1B-4C0C-9314-28AB9B256E37}" destId="{3CAD0EF6-0C4D-4DE8-A262-0C08C3DE802B}" srcOrd="0" destOrd="0" parTransId="{26D2C54A-3546-40B6-ADDA-B96C7099AB1D}" sibTransId="{435E0316-C674-41CE-A3A6-90142A5CAF9B}"/>
    <dgm:cxn modelId="{06B6F955-63F6-4488-994A-9357758D5CE0}" type="presOf" srcId="{BF6F13FE-8552-4D06-93A5-1EB6AEC14E7B}" destId="{7EC41018-F985-418F-90BD-2F794A85FB87}" srcOrd="0" destOrd="0" presId="urn:microsoft.com/office/officeart/2005/8/layout/radial1"/>
    <dgm:cxn modelId="{C8A6F657-932C-4326-9010-4C6194BF1D31}" type="presOf" srcId="{1BFC7683-3D16-4C36-A24B-6F7CB7F69926}" destId="{FC9594C4-1B9C-4061-B8BF-9EAFAB7A9A28}" srcOrd="0" destOrd="0" presId="urn:microsoft.com/office/officeart/2005/8/layout/radial1"/>
    <dgm:cxn modelId="{541C3C6B-71B0-4FDC-9050-375105BBAB7A}" type="presOf" srcId="{AD5EFBA9-FF22-4499-B0A4-7BE15777F847}" destId="{B142238F-4CF4-4376-81E0-8144D5F5BD0A}" srcOrd="0" destOrd="0" presId="urn:microsoft.com/office/officeart/2005/8/layout/radial1"/>
    <dgm:cxn modelId="{2C779CE6-6C8B-4902-883E-F32752F4400C}" srcId="{3CAD0EF6-0C4D-4DE8-A262-0C08C3DE802B}" destId="{F4865210-04BD-4F59-AADD-AE4DB1DDE0F6}" srcOrd="6" destOrd="0" parTransId="{7084F3FF-60B4-4BF8-868E-61B17D39CD68}" sibTransId="{80C33582-05D1-4484-A3F9-0AF7568BFA27}"/>
    <dgm:cxn modelId="{F65BC14A-423D-4EAD-A678-8F08003157AC}" type="presOf" srcId="{9C16F030-37B1-4D35-B51A-53D68FADABAD}" destId="{0B203797-A221-4220-ABE1-97660C6D6B50}" srcOrd="0" destOrd="0" presId="urn:microsoft.com/office/officeart/2005/8/layout/radial1"/>
    <dgm:cxn modelId="{1282B618-55AE-4374-8E65-A399AE611BDC}" type="presOf" srcId="{862E3B2F-A0CD-456F-94DC-5578A6055357}" destId="{96B68072-1388-4D7C-8074-D384B8A775B7}" srcOrd="1" destOrd="0" presId="urn:microsoft.com/office/officeart/2005/8/layout/radial1"/>
    <dgm:cxn modelId="{7818CB85-8F69-4B96-BC3E-03E440D5F6A6}" type="presOf" srcId="{093A7347-8D72-4475-BD5B-0EB82B3FBFE2}" destId="{CED89FF1-1D37-41A6-85FF-09B14C5CA646}" srcOrd="0" destOrd="0" presId="urn:microsoft.com/office/officeart/2005/8/layout/radial1"/>
    <dgm:cxn modelId="{EBB261BC-D8FC-4473-A282-BAF83C6C99C8}" type="presOf" srcId="{BF6F13FE-8552-4D06-93A5-1EB6AEC14E7B}" destId="{2D22DFD4-2411-4E2E-8231-A8B812A33833}" srcOrd="1" destOrd="0" presId="urn:microsoft.com/office/officeart/2005/8/layout/radial1"/>
    <dgm:cxn modelId="{3FBEE226-726C-4D74-9F62-4FDF7E531105}" type="presOf" srcId="{C3C39401-AA9E-47CB-B383-291B9A79B02C}" destId="{B3FA6497-D5DC-41CB-8911-61A2176AC917}" srcOrd="0" destOrd="0" presId="urn:microsoft.com/office/officeart/2005/8/layout/radial1"/>
    <dgm:cxn modelId="{49DC15E9-C3D4-4B6E-B598-543735FDD90B}" type="presOf" srcId="{3CAD0EF6-0C4D-4DE8-A262-0C08C3DE802B}" destId="{9EBDC5E9-2619-4DF9-A6AE-3FCFE010D7A8}" srcOrd="0" destOrd="0" presId="urn:microsoft.com/office/officeart/2005/8/layout/radial1"/>
    <dgm:cxn modelId="{F2B13B02-0E01-41EB-84B8-7065FBBF6098}" srcId="{3CAD0EF6-0C4D-4DE8-A262-0C08C3DE802B}" destId="{4024BD2F-EBCD-4A3C-870E-4797912CD566}" srcOrd="1" destOrd="0" parTransId="{1BFC7683-3D16-4C36-A24B-6F7CB7F69926}" sibTransId="{FA04E969-7A47-459B-AC93-F43A66E5DA3F}"/>
    <dgm:cxn modelId="{5F292365-7486-4693-8640-CA97832D1316}" type="presOf" srcId="{77B0DC31-C357-4582-9CDE-399311404E65}" destId="{D5A06300-2C4F-4C5E-A68E-C76C4AC97FDD}" srcOrd="0" destOrd="0" presId="urn:microsoft.com/office/officeart/2005/8/layout/radial1"/>
    <dgm:cxn modelId="{B8CBE504-36E7-4D22-9EDB-C862A348B5D2}" type="presParOf" srcId="{537B4B73-5E09-4A3C-AFA4-C40ED9A306D9}" destId="{9EBDC5E9-2619-4DF9-A6AE-3FCFE010D7A8}" srcOrd="0" destOrd="0" presId="urn:microsoft.com/office/officeart/2005/8/layout/radial1"/>
    <dgm:cxn modelId="{468BEEF7-A3C8-47B8-A065-CB02EAAF0FC3}" type="presParOf" srcId="{537B4B73-5E09-4A3C-AFA4-C40ED9A306D9}" destId="{D5A06300-2C4F-4C5E-A68E-C76C4AC97FDD}" srcOrd="1" destOrd="0" presId="urn:microsoft.com/office/officeart/2005/8/layout/radial1"/>
    <dgm:cxn modelId="{4131F003-E8EC-4D2A-9535-47BB02B1CFE3}" type="presParOf" srcId="{D5A06300-2C4F-4C5E-A68E-C76C4AC97FDD}" destId="{1A1016DE-8441-48C9-975D-50DE567060C7}" srcOrd="0" destOrd="0" presId="urn:microsoft.com/office/officeart/2005/8/layout/radial1"/>
    <dgm:cxn modelId="{01E287B8-4CA1-4EB9-95FD-AD961F1645B0}" type="presParOf" srcId="{537B4B73-5E09-4A3C-AFA4-C40ED9A306D9}" destId="{B3FA6497-D5DC-41CB-8911-61A2176AC917}" srcOrd="2" destOrd="0" presId="urn:microsoft.com/office/officeart/2005/8/layout/radial1"/>
    <dgm:cxn modelId="{56B31CBD-ED07-415A-80A9-5AB8EEA87559}" type="presParOf" srcId="{537B4B73-5E09-4A3C-AFA4-C40ED9A306D9}" destId="{FC9594C4-1B9C-4061-B8BF-9EAFAB7A9A28}" srcOrd="3" destOrd="0" presId="urn:microsoft.com/office/officeart/2005/8/layout/radial1"/>
    <dgm:cxn modelId="{5C41910D-6670-4406-8864-A78A48D14904}" type="presParOf" srcId="{FC9594C4-1B9C-4061-B8BF-9EAFAB7A9A28}" destId="{666FEA28-F094-49BC-B4F6-246343C32B08}" srcOrd="0" destOrd="0" presId="urn:microsoft.com/office/officeart/2005/8/layout/radial1"/>
    <dgm:cxn modelId="{E1C5D946-4848-45BB-84D5-DFDD2CECD929}" type="presParOf" srcId="{537B4B73-5E09-4A3C-AFA4-C40ED9A306D9}" destId="{0379A7BD-88B4-4467-8BB9-3750A05C36C0}" srcOrd="4" destOrd="0" presId="urn:microsoft.com/office/officeart/2005/8/layout/radial1"/>
    <dgm:cxn modelId="{E3733C8E-C15F-480C-BAE8-45DB573EBF79}" type="presParOf" srcId="{537B4B73-5E09-4A3C-AFA4-C40ED9A306D9}" destId="{B142238F-4CF4-4376-81E0-8144D5F5BD0A}" srcOrd="5" destOrd="0" presId="urn:microsoft.com/office/officeart/2005/8/layout/radial1"/>
    <dgm:cxn modelId="{F2990C78-BCE8-4487-857D-3A77DF08896D}" type="presParOf" srcId="{B142238F-4CF4-4376-81E0-8144D5F5BD0A}" destId="{4ACA137C-9CCC-47FB-B273-844B7C2C6506}" srcOrd="0" destOrd="0" presId="urn:microsoft.com/office/officeart/2005/8/layout/radial1"/>
    <dgm:cxn modelId="{CB24D681-E476-490B-855B-34C299DFE655}" type="presParOf" srcId="{537B4B73-5E09-4A3C-AFA4-C40ED9A306D9}" destId="{84877D6A-C1C8-4269-A0DB-E25F6BF9B3F7}" srcOrd="6" destOrd="0" presId="urn:microsoft.com/office/officeart/2005/8/layout/radial1"/>
    <dgm:cxn modelId="{614839BD-9C57-4B32-957C-93B5F6D27B95}" type="presParOf" srcId="{537B4B73-5E09-4A3C-AFA4-C40ED9A306D9}" destId="{E055C7AA-7D68-4911-A2BE-BE7A8493993B}" srcOrd="7" destOrd="0" presId="urn:microsoft.com/office/officeart/2005/8/layout/radial1"/>
    <dgm:cxn modelId="{77F539C7-442A-4099-9B4B-ACE07FD8C56E}" type="presParOf" srcId="{E055C7AA-7D68-4911-A2BE-BE7A8493993B}" destId="{FFE9D687-FE0C-455E-AB07-619CF2B21AC8}" srcOrd="0" destOrd="0" presId="urn:microsoft.com/office/officeart/2005/8/layout/radial1"/>
    <dgm:cxn modelId="{F7295D51-DB3E-4709-BF9D-8EBEB06F29CD}" type="presParOf" srcId="{537B4B73-5E09-4A3C-AFA4-C40ED9A306D9}" destId="{EB7EDFB3-FF45-430E-8E4D-0F03F7D07977}" srcOrd="8" destOrd="0" presId="urn:microsoft.com/office/officeart/2005/8/layout/radial1"/>
    <dgm:cxn modelId="{646B6E8E-DA1F-46B6-9F6D-48595E8783F9}" type="presParOf" srcId="{537B4B73-5E09-4A3C-AFA4-C40ED9A306D9}" destId="{7EC41018-F985-418F-90BD-2F794A85FB87}" srcOrd="9" destOrd="0" presId="urn:microsoft.com/office/officeart/2005/8/layout/radial1"/>
    <dgm:cxn modelId="{DB94B03F-813B-46CB-9216-5843CE206C0F}" type="presParOf" srcId="{7EC41018-F985-418F-90BD-2F794A85FB87}" destId="{2D22DFD4-2411-4E2E-8231-A8B812A33833}" srcOrd="0" destOrd="0" presId="urn:microsoft.com/office/officeart/2005/8/layout/radial1"/>
    <dgm:cxn modelId="{2BAA0459-1AE8-4D4E-ABCC-771792DB51C3}" type="presParOf" srcId="{537B4B73-5E09-4A3C-AFA4-C40ED9A306D9}" destId="{CED89FF1-1D37-41A6-85FF-09B14C5CA646}" srcOrd="10" destOrd="0" presId="urn:microsoft.com/office/officeart/2005/8/layout/radial1"/>
    <dgm:cxn modelId="{FF75121D-8CC0-4CEF-8D43-C7066B73A2F5}" type="presParOf" srcId="{537B4B73-5E09-4A3C-AFA4-C40ED9A306D9}" destId="{541BC61D-F89F-49F8-A2C6-74E335559911}" srcOrd="11" destOrd="0" presId="urn:microsoft.com/office/officeart/2005/8/layout/radial1"/>
    <dgm:cxn modelId="{D1FFF7CE-43C9-402B-A83E-B70B827D1065}" type="presParOf" srcId="{541BC61D-F89F-49F8-A2C6-74E335559911}" destId="{96B68072-1388-4D7C-8074-D384B8A775B7}" srcOrd="0" destOrd="0" presId="urn:microsoft.com/office/officeart/2005/8/layout/radial1"/>
    <dgm:cxn modelId="{6CA0734A-C8E4-4FB1-9248-27F3F4AC0359}" type="presParOf" srcId="{537B4B73-5E09-4A3C-AFA4-C40ED9A306D9}" destId="{0B203797-A221-4220-ABE1-97660C6D6B50}" srcOrd="12" destOrd="0" presId="urn:microsoft.com/office/officeart/2005/8/layout/radial1"/>
    <dgm:cxn modelId="{0BE8720D-1531-4501-9A23-EE43F4DB00D5}" type="presParOf" srcId="{537B4B73-5E09-4A3C-AFA4-C40ED9A306D9}" destId="{64409D58-297B-46FB-9375-6A5646F8C148}" srcOrd="13" destOrd="0" presId="urn:microsoft.com/office/officeart/2005/8/layout/radial1"/>
    <dgm:cxn modelId="{5F69EF44-DEF2-4E0D-894D-CA47B3B86950}" type="presParOf" srcId="{64409D58-297B-46FB-9375-6A5646F8C148}" destId="{E86F8D88-AA49-413E-B779-7EF24F2496B5}" srcOrd="0" destOrd="0" presId="urn:microsoft.com/office/officeart/2005/8/layout/radial1"/>
    <dgm:cxn modelId="{336341FE-EDD7-4500-AD53-A86E011BE1E2}" type="presParOf" srcId="{537B4B73-5E09-4A3C-AFA4-C40ED9A306D9}" destId="{0FAAFA72-DA55-4017-824E-0E5CEF5C3D14}"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3EC46-2A2A-4815-A544-658C87EC62C0}" type="datetimeFigureOut">
              <a:rPr lang="cs-CZ" smtClean="0"/>
              <a:t>15. 4. 2015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7509E-2742-46B3-9DF6-96D2C0D6D42F}" type="slidenum">
              <a:rPr lang="cs-CZ" smtClean="0"/>
              <a:t>‹#›</a:t>
            </a:fld>
            <a:endParaRPr lang="cs-CZ"/>
          </a:p>
        </p:txBody>
      </p:sp>
    </p:spTree>
    <p:extLst>
      <p:ext uri="{BB962C8B-B14F-4D97-AF65-F5344CB8AC3E}">
        <p14:creationId xmlns:p14="http://schemas.microsoft.com/office/powerpoint/2010/main" val="367635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7509E-2742-46B3-9DF6-96D2C0D6D42F}" type="slidenum">
              <a:rPr lang="cs-CZ" smtClean="0"/>
              <a:t>1</a:t>
            </a:fld>
            <a:endParaRPr lang="cs-CZ"/>
          </a:p>
        </p:txBody>
      </p:sp>
    </p:spTree>
    <p:extLst>
      <p:ext uri="{BB962C8B-B14F-4D97-AF65-F5344CB8AC3E}">
        <p14:creationId xmlns:p14="http://schemas.microsoft.com/office/powerpoint/2010/main" val="209227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7509E-2742-46B3-9DF6-96D2C0D6D42F}" type="slidenum">
              <a:rPr lang="cs-CZ" smtClean="0"/>
              <a:t>25</a:t>
            </a:fld>
            <a:endParaRPr lang="cs-CZ"/>
          </a:p>
        </p:txBody>
      </p:sp>
    </p:spTree>
    <p:extLst>
      <p:ext uri="{BB962C8B-B14F-4D97-AF65-F5344CB8AC3E}">
        <p14:creationId xmlns:p14="http://schemas.microsoft.com/office/powerpoint/2010/main" val="320551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DB2EB568-16A1-49A2-8355-1C97A9D29F9D}" type="datetimeFigureOut">
              <a:rPr lang="cs-CZ" smtClean="0"/>
              <a:t>15. 4. 2015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3687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B2EB568-16A1-49A2-8355-1C97A9D29F9D}" type="datetimeFigureOut">
              <a:rPr lang="cs-CZ" smtClean="0"/>
              <a:t>15. 4. 2015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2540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B2EB568-16A1-49A2-8355-1C97A9D29F9D}" type="datetimeFigureOut">
              <a:rPr lang="cs-CZ" smtClean="0"/>
              <a:t>15. 4. 2015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34775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B2EB568-16A1-49A2-8355-1C97A9D29F9D}" type="datetimeFigureOut">
              <a:rPr lang="cs-CZ" smtClean="0"/>
              <a:t>15. 4. 2015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154680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B2EB568-16A1-49A2-8355-1C97A9D29F9D}" type="datetimeFigureOut">
              <a:rPr lang="cs-CZ" smtClean="0"/>
              <a:t>15. 4. 2015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322428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B2EB568-16A1-49A2-8355-1C97A9D29F9D}" type="datetimeFigureOut">
              <a:rPr lang="cs-CZ" smtClean="0"/>
              <a:t>15. 4. 2015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18611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B2EB568-16A1-49A2-8355-1C97A9D29F9D}" type="datetimeFigureOut">
              <a:rPr lang="cs-CZ" smtClean="0"/>
              <a:t>15. 4. 2015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85712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DB2EB568-16A1-49A2-8355-1C97A9D29F9D}" type="datetimeFigureOut">
              <a:rPr lang="cs-CZ" smtClean="0"/>
              <a:t>15. 4. 2015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286033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EB568-16A1-49A2-8355-1C97A9D29F9D}" type="datetimeFigureOut">
              <a:rPr lang="cs-CZ" smtClean="0"/>
              <a:t>15. 4. 2015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27835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B2EB568-16A1-49A2-8355-1C97A9D29F9D}" type="datetimeFigureOut">
              <a:rPr lang="cs-CZ" smtClean="0"/>
              <a:t>15. 4. 2015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17485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B2EB568-16A1-49A2-8355-1C97A9D29F9D}" type="datetimeFigureOut">
              <a:rPr lang="cs-CZ" smtClean="0"/>
              <a:t>15. 4. 2015</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62AC8-E707-4A8E-8821-DB95F8C39269}" type="slidenum">
              <a:rPr lang="cs-CZ" smtClean="0"/>
              <a:t>‹#›</a:t>
            </a:fld>
            <a:endParaRPr lang="cs-CZ"/>
          </a:p>
        </p:txBody>
      </p:sp>
    </p:spTree>
    <p:extLst>
      <p:ext uri="{BB962C8B-B14F-4D97-AF65-F5344CB8AC3E}">
        <p14:creationId xmlns:p14="http://schemas.microsoft.com/office/powerpoint/2010/main" val="362294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EB568-16A1-49A2-8355-1C97A9D29F9D}" type="datetimeFigureOut">
              <a:rPr lang="cs-CZ" smtClean="0"/>
              <a:t>15. 4. 2015</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62AC8-E707-4A8E-8821-DB95F8C39269}" type="slidenum">
              <a:rPr lang="cs-CZ" smtClean="0"/>
              <a:t>‹#›</a:t>
            </a:fld>
            <a:endParaRPr lang="cs-CZ"/>
          </a:p>
        </p:txBody>
      </p:sp>
    </p:spTree>
    <p:extLst>
      <p:ext uri="{BB962C8B-B14F-4D97-AF65-F5344CB8AC3E}">
        <p14:creationId xmlns:p14="http://schemas.microsoft.com/office/powerpoint/2010/main" val="728452567"/>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http://shop.krimistop.cz/static/_foto_zbozi/1/2/3/7/150KSCURS3-ACZ._._.v.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91858" y="120280"/>
            <a:ext cx="12375715" cy="2660498"/>
          </a:xfrm>
          <a:noFill/>
        </p:spPr>
        <p:txBody>
          <a:bodyPr>
            <a:normAutofit/>
          </a:bodyPr>
          <a:lstStyle/>
          <a:p>
            <a:pPr algn="ctr"/>
            <a:r>
              <a:rPr lang="cs-CZ" sz="3600" b="1" dirty="0" smtClean="0">
                <a:latin typeface="Arial" panose="020B0604020202020204" pitchFamily="34" charset="0"/>
                <a:cs typeface="Arial" panose="020B0604020202020204" pitchFamily="34" charset="0"/>
              </a:rPr>
              <a:t>Předmětová ochrana v expozicích </a:t>
            </a:r>
            <a:r>
              <a:rPr lang="cs-CZ" sz="3600" b="1" dirty="0" err="1" smtClean="0">
                <a:latin typeface="Arial" panose="020B0604020202020204" pitchFamily="34" charset="0"/>
                <a:cs typeface="Arial" panose="020B0604020202020204" pitchFamily="34" charset="0"/>
              </a:rPr>
              <a:t>muzejí</a:t>
            </a:r>
            <a:r>
              <a:rPr lang="cs-CZ" sz="3600" b="1" dirty="0" smtClean="0">
                <a:latin typeface="Arial" panose="020B0604020202020204" pitchFamily="34" charset="0"/>
                <a:cs typeface="Arial" panose="020B0604020202020204" pitchFamily="34" charset="0"/>
              </a:rPr>
              <a:t> a galerií</a:t>
            </a:r>
            <a:endParaRPr lang="cs-CZ" sz="3600" b="1"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576197" y="3093929"/>
            <a:ext cx="11110587" cy="2762504"/>
          </a:xfrm>
          <a:noFill/>
        </p:spPr>
        <p:txBody>
          <a:bodyPr>
            <a:normAutofit/>
          </a:bodyPr>
          <a:lstStyle/>
          <a:p>
            <a:pPr algn="ctr"/>
            <a:r>
              <a:rPr lang="cs-CZ" sz="2800" b="1" dirty="0" smtClean="0">
                <a:latin typeface="Arial" panose="020B0604020202020204" pitchFamily="34" charset="0"/>
                <a:cs typeface="Arial" panose="020B0604020202020204" pitchFamily="34" charset="0"/>
              </a:rPr>
              <a:t>Muzejní prezentace sbírek: přístupy, strategie, trendy</a:t>
            </a:r>
            <a:endParaRPr lang="cs-CZ" sz="2800" b="1" dirty="0" smtClean="0"/>
          </a:p>
          <a:p>
            <a:pPr algn="ctr"/>
            <a:r>
              <a:rPr lang="cs-CZ" dirty="0" smtClean="0">
                <a:latin typeface="Arial" panose="020B0604020202020204" pitchFamily="34" charset="0"/>
                <a:cs typeface="Arial" panose="020B0604020202020204" pitchFamily="34" charset="0"/>
              </a:rPr>
              <a:t>Národní muzeum, Praha, 16. dubna 2015</a:t>
            </a:r>
          </a:p>
          <a:p>
            <a:pPr algn="ctr"/>
            <a:endParaRPr lang="cs-CZ" sz="2800" dirty="0" smtClean="0">
              <a:latin typeface="Arial" panose="020B0604020202020204" pitchFamily="34" charset="0"/>
              <a:cs typeface="Arial" panose="020B0604020202020204" pitchFamily="34" charset="0"/>
            </a:endParaRPr>
          </a:p>
          <a:p>
            <a:r>
              <a:rPr lang="cs-CZ" sz="4000" dirty="0" smtClean="0"/>
              <a:t>Martin Mrázek</a:t>
            </a:r>
          </a:p>
          <a:p>
            <a:pPr algn="ctr"/>
            <a:endParaRPr lang="cs-CZ" sz="4000" b="1" dirty="0" smtClean="0"/>
          </a:p>
        </p:txBody>
      </p:sp>
    </p:spTree>
    <p:extLst>
      <p:ext uri="{BB962C8B-B14F-4D97-AF65-F5344CB8AC3E}">
        <p14:creationId xmlns:p14="http://schemas.microsoft.com/office/powerpoint/2010/main" val="200064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75781" y="1778696"/>
            <a:ext cx="10978019" cy="4534422"/>
          </a:xfrm>
        </p:spPr>
        <p:txBody>
          <a:bodyPr>
            <a:noAutofit/>
          </a:bodyPr>
          <a:lstStyle/>
          <a:p>
            <a:pPr marL="0" lvl="0" indent="0" eaLnBrk="0" fontAlgn="base" hangingPunct="0">
              <a:lnSpc>
                <a:spcPct val="100000"/>
              </a:lnSpc>
              <a:spcBef>
                <a:spcPct val="0"/>
              </a:spcBef>
              <a:spcAft>
                <a:spcPct val="0"/>
              </a:spcAft>
              <a:buNone/>
            </a:pPr>
            <a:r>
              <a:rPr lang="cs-CZ" altLang="cs-CZ" sz="2000" b="1" dirty="0" bmk="">
                <a:latin typeface="Arial" panose="020B0604020202020204" pitchFamily="34" charset="0"/>
                <a:cs typeface="Arial" panose="020B0604020202020204" pitchFamily="34" charset="0"/>
              </a:rPr>
              <a:t> Mechanické zabezpečení v kombinaci s ostrahou, prostorovou, plášťovou a předmětovou ochranou doplněné instalacemi kamer uzavřeného televizního okruhu a spojením s místem trvalé obsluhy</a:t>
            </a:r>
          </a:p>
          <a:p>
            <a:pPr marL="0" lvl="0" indent="0" eaLnBrk="0" fontAlgn="base" hangingPunct="0">
              <a:lnSpc>
                <a:spcPct val="100000"/>
              </a:lnSpc>
              <a:spcBef>
                <a:spcPct val="0"/>
              </a:spcBef>
              <a:spcAft>
                <a:spcPct val="0"/>
              </a:spcAft>
              <a:buNone/>
            </a:pPr>
            <a:endParaRPr lang="cs-CZ" altLang="cs-CZ" sz="2000" b="1" i="1" dirty="0" bmk="">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cs-CZ" altLang="cs-CZ" sz="2000" dirty="0" bmk="">
                <a:latin typeface="Arial" panose="020B0604020202020204" pitchFamily="34" charset="0"/>
                <a:ea typeface="Times New Roman" panose="02020603050405020304" pitchFamily="18" charset="0"/>
                <a:cs typeface="Arial" panose="020B0604020202020204" pitchFamily="34" charset="0"/>
              </a:rPr>
              <a:t>Optimální způsob elektronického střežení. Jde o předchozí variantu střežení obohacenou o instalaci kamery Kamera umístěná v expozici má přitom několik funkcí</a:t>
            </a:r>
            <a:endParaRPr lang="cs-CZ" altLang="cs-CZ" sz="20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cs-CZ" altLang="cs-CZ" sz="2000" b="1" dirty="0">
                <a:latin typeface="Arial" panose="020B0604020202020204" pitchFamily="34" charset="0"/>
                <a:ea typeface="Times New Roman" panose="02020603050405020304" pitchFamily="18" charset="0"/>
                <a:cs typeface="Arial" panose="020B0604020202020204" pitchFamily="34" charset="0"/>
              </a:rPr>
              <a:t> preventivní</a:t>
            </a:r>
            <a:r>
              <a:rPr lang="cs-CZ" altLang="cs-CZ" sz="2000" dirty="0">
                <a:latin typeface="Arial" panose="020B0604020202020204" pitchFamily="34" charset="0"/>
                <a:ea typeface="Times New Roman" panose="02020603050405020304" pitchFamily="18" charset="0"/>
                <a:cs typeface="Arial" panose="020B0604020202020204" pitchFamily="34" charset="0"/>
              </a:rPr>
              <a:t>: viditelná kamera působí přirozeně jako psychologický nástroj, a koriguje chování</a:t>
            </a:r>
            <a:endParaRPr lang="cs-CZ" altLang="cs-CZ" sz="20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cs-CZ" altLang="cs-CZ" sz="2000" b="1" dirty="0">
                <a:latin typeface="Arial" panose="020B0604020202020204" pitchFamily="34" charset="0"/>
                <a:ea typeface="Times New Roman" panose="02020603050405020304" pitchFamily="18" charset="0"/>
                <a:cs typeface="Arial" panose="020B0604020202020204" pitchFamily="34" charset="0"/>
              </a:rPr>
              <a:t> střežící:</a:t>
            </a:r>
            <a:r>
              <a:rPr lang="cs-CZ" altLang="cs-CZ" sz="2000" dirty="0">
                <a:latin typeface="Arial" panose="020B0604020202020204" pitchFamily="34" charset="0"/>
                <a:ea typeface="Times New Roman" panose="02020603050405020304" pitchFamily="18" charset="0"/>
                <a:cs typeface="Arial" panose="020B0604020202020204" pitchFamily="34" charset="0"/>
              </a:rPr>
              <a:t> v případě nevhodného chování nebo činnosti ohrožující exponáty lze okamžitě zasáhnout</a:t>
            </a:r>
            <a:endParaRPr lang="cs-CZ" altLang="cs-CZ" sz="20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cs-CZ" altLang="cs-CZ" sz="2000" b="1" dirty="0">
                <a:latin typeface="Arial" panose="020B0604020202020204" pitchFamily="34" charset="0"/>
                <a:ea typeface="Times New Roman" panose="02020603050405020304" pitchFamily="18" charset="0"/>
                <a:cs typeface="Arial" panose="020B0604020202020204" pitchFamily="34" charset="0"/>
              </a:rPr>
              <a:t> získání důkazního materiálu:</a:t>
            </a:r>
            <a:r>
              <a:rPr lang="cs-CZ" altLang="cs-CZ" sz="2000" dirty="0">
                <a:latin typeface="Arial" panose="020B0604020202020204" pitchFamily="34" charset="0"/>
                <a:ea typeface="Times New Roman" panose="02020603050405020304" pitchFamily="18" charset="0"/>
                <a:cs typeface="Arial" panose="020B0604020202020204" pitchFamily="34" charset="0"/>
              </a:rPr>
              <a:t> jednání konkrétní osoby, která se dopustila porušení pravidel návštěvního řádu. Důležité je přitom určení doby archivace záznamu pro takové případy. </a:t>
            </a:r>
            <a:endParaRPr lang="cs-CZ" altLang="cs-CZ" sz="2000" dirty="0">
              <a:latin typeface="Arial" panose="020B0604020202020204" pitchFamily="34" charset="0"/>
              <a:cs typeface="Arial" panose="020B0604020202020204" pitchFamily="34" charset="0"/>
            </a:endParaRPr>
          </a:p>
          <a:p>
            <a:pPr marL="0" indent="0">
              <a:buNone/>
            </a:pPr>
            <a:endParaRPr lang="cs-CZ" sz="1600" dirty="0">
              <a:latin typeface="Arial" panose="020B0604020202020204" pitchFamily="34" charset="0"/>
              <a:cs typeface="Arial" panose="020B0604020202020204" pitchFamily="34" charset="0"/>
            </a:endParaRPr>
          </a:p>
        </p:txBody>
      </p:sp>
      <p:sp>
        <p:nvSpPr>
          <p:cNvPr id="10" name="Rectangle 7"/>
          <p:cNvSpPr>
            <a:spLocks noChangeArrowheads="1"/>
          </p:cNvSpPr>
          <p:nvPr/>
        </p:nvSpPr>
        <p:spPr bwMode="auto">
          <a:xfrm>
            <a:off x="375781" y="3298036"/>
            <a:ext cx="11397467" cy="46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b="1" dirty="0">
                <a:cs typeface="Arial" panose="020B0604020202020204" pitchFamily="34" charset="0"/>
              </a:rPr>
              <a:t> </a:t>
            </a:r>
            <a:endParaRPr kumimoji="0" lang="cs-CZ" altLang="cs-CZ"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27649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42900" y="1231900"/>
            <a:ext cx="11379200" cy="4851399"/>
          </a:xfrm>
        </p:spPr>
        <p:txBody>
          <a:bodyPr>
            <a:normAutofit/>
          </a:bodyPr>
          <a:lstStyle/>
          <a:p>
            <a:r>
              <a:rPr lang="cs-CZ" sz="2400" b="1" dirty="0" smtClean="0">
                <a:latin typeface="Arial" panose="020B0604020202020204" pitchFamily="34" charset="0"/>
                <a:cs typeface="Arial" panose="020B0604020202020204" pitchFamily="34" charset="0"/>
              </a:rPr>
              <a:t>                                                  Pravidlo </a:t>
            </a:r>
            <a:r>
              <a:rPr lang="cs-CZ" sz="2400" b="1" dirty="0">
                <a:latin typeface="Arial" panose="020B0604020202020204" pitchFamily="34" charset="0"/>
                <a:cs typeface="Arial" panose="020B0604020202020204" pitchFamily="34" charset="0"/>
              </a:rPr>
              <a:t>kritické cesty</a:t>
            </a:r>
            <a:r>
              <a:rPr lang="cs-CZ" sz="2400" b="1" i="1" dirty="0">
                <a:latin typeface="Arial" panose="020B0604020202020204" pitchFamily="34" charset="0"/>
                <a:cs typeface="Arial" panose="020B0604020202020204" pitchFamily="34" charset="0"/>
              </a:rPr>
              <a:t/>
            </a:r>
            <a:br>
              <a:rPr lang="cs-CZ" sz="2400" b="1" i="1" dirty="0">
                <a:latin typeface="Arial" panose="020B0604020202020204" pitchFamily="34" charset="0"/>
                <a:cs typeface="Arial" panose="020B0604020202020204" pitchFamily="34" charset="0"/>
              </a:rPr>
            </a:br>
            <a:r>
              <a:rPr lang="cs-CZ" sz="2400" dirty="0">
                <a:latin typeface="Arial" panose="020B0604020202020204" pitchFamily="34" charset="0"/>
                <a:cs typeface="Arial" panose="020B0604020202020204" pitchFamily="34" charset="0"/>
              </a:rPr>
              <a:t>Při koncipování bezpečnostního systému je třeba mít neustále na paměti tzv. pravidlo kritické </a:t>
            </a:r>
            <a:r>
              <a:rPr lang="cs-CZ" sz="2400" dirty="0" smtClean="0">
                <a:latin typeface="Arial" panose="020B0604020202020204" pitchFamily="34" charset="0"/>
                <a:cs typeface="Arial" panose="020B0604020202020204" pitchFamily="34" charset="0"/>
              </a:rPr>
              <a:t>cesty. </a:t>
            </a:r>
            <a:r>
              <a:rPr lang="cs-CZ" sz="2400" dirty="0">
                <a:latin typeface="Arial" panose="020B0604020202020204" pitchFamily="34" charset="0"/>
                <a:cs typeface="Arial" panose="020B0604020202020204" pitchFamily="34" charset="0"/>
              </a:rPr>
              <a:t>Čas, který potřebuje pachatel trestné činnosti jakéhokoliv druhu vedoucí ke krádeži, zničení nebo poškození předmětu, musí být delší nebo přinejmenším shodný s časem od okamžiku detekce takové činnosti, přenos informace o této činnosti do místa trvalé obsluhy (centrálního operačního střediska), jeho vyhodnocení a zásahu určené jednotky. </a:t>
            </a:r>
            <a:br>
              <a:rPr lang="cs-CZ" sz="2400" dirty="0">
                <a:latin typeface="Arial" panose="020B0604020202020204" pitchFamily="34" charset="0"/>
                <a:cs typeface="Arial" panose="020B0604020202020204" pitchFamily="34" charset="0"/>
              </a:rPr>
            </a:br>
            <a:r>
              <a:rPr lang="cs-CZ" sz="2400" dirty="0">
                <a:latin typeface="Arial" panose="020B0604020202020204" pitchFamily="34" charset="0"/>
                <a:cs typeface="Arial" panose="020B0604020202020204" pitchFamily="34" charset="0"/>
              </a:rPr>
              <a:t>V praxi to většinou znamená, že v případě pokusu napadení předmětu musí být nejprve detekován pokus  pachatele vstoupit do zóny, kam nemá oprávněný přístup, s tím že v přístupu k předmětu mu pak musí být zabráněno mechanickou překážkou, jíž překonat dá dost času zásahové jednotce k eliminaci pachatelova záměru.</a:t>
            </a:r>
            <a:br>
              <a:rPr lang="cs-CZ" sz="2400" dirty="0">
                <a:latin typeface="Arial" panose="020B0604020202020204" pitchFamily="34" charset="0"/>
                <a:cs typeface="Arial" panose="020B0604020202020204" pitchFamily="34" charset="0"/>
              </a:rPr>
            </a:br>
            <a:r>
              <a:rPr lang="cs-CZ" sz="2400" dirty="0" smtClean="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rPr>
              <a:t> </a:t>
            </a:r>
            <a:r>
              <a:rPr lang="cs-CZ" sz="2400" b="1" dirty="0">
                <a:latin typeface="Arial" panose="020B0604020202020204" pitchFamily="34" charset="0"/>
                <a:cs typeface="Arial" panose="020B0604020202020204" pitchFamily="34" charset="0"/>
              </a:rPr>
              <a:t>DETEKOVÁNÍ NAPADENÍ VERSUS ČAS K ELIMINACI PACHATELE</a:t>
            </a:r>
            <a:r>
              <a:rPr lang="cs-CZ" sz="2400" dirty="0">
                <a:latin typeface="Arial" panose="020B0604020202020204" pitchFamily="34" charset="0"/>
                <a:cs typeface="Arial" panose="020B0604020202020204" pitchFamily="34" charset="0"/>
              </a:rPr>
              <a:t/>
            </a:r>
            <a:br>
              <a:rPr lang="cs-CZ" sz="2400" dirty="0">
                <a:latin typeface="Arial" panose="020B0604020202020204" pitchFamily="34" charset="0"/>
                <a:cs typeface="Arial" panose="020B0604020202020204" pitchFamily="34" charset="0"/>
              </a:rPr>
            </a:b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63255" y="1202499"/>
            <a:ext cx="11348581" cy="4897675"/>
          </a:xfrm>
        </p:spPr>
        <p:txBody>
          <a:bodyPr>
            <a:noAutofit/>
          </a:bodyPr>
          <a:lstStyle/>
          <a:p>
            <a:pPr marL="0" indent="0">
              <a:buNone/>
            </a:pPr>
            <a:r>
              <a:rPr lang="cs-CZ" sz="2000" b="1" dirty="0" smtClean="0">
                <a:latin typeface="Arial" panose="020B0604020202020204" pitchFamily="34" charset="0"/>
                <a:cs typeface="Arial" panose="020B0604020202020204" pitchFamily="34" charset="0"/>
              </a:rPr>
              <a:t>                                             Optimalizace </a:t>
            </a:r>
            <a:r>
              <a:rPr lang="cs-CZ" sz="2000" b="1" dirty="0">
                <a:latin typeface="Arial" panose="020B0604020202020204" pitchFamily="34" charset="0"/>
                <a:cs typeface="Arial" panose="020B0604020202020204" pitchFamily="34" charset="0"/>
              </a:rPr>
              <a:t>výběru bezpečnostních </a:t>
            </a:r>
            <a:r>
              <a:rPr lang="cs-CZ" sz="2000" b="1" dirty="0" smtClean="0">
                <a:latin typeface="Arial" panose="020B0604020202020204" pitchFamily="34" charset="0"/>
                <a:cs typeface="Arial" panose="020B0604020202020204" pitchFamily="34" charset="0"/>
              </a:rPr>
              <a:t>technologií</a:t>
            </a:r>
          </a:p>
          <a:p>
            <a:pPr marL="0" indent="0">
              <a:buNone/>
            </a:pPr>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Technické </a:t>
            </a:r>
            <a:r>
              <a:rPr lang="cs-CZ" sz="2000" dirty="0">
                <a:latin typeface="Arial" panose="020B0604020202020204" pitchFamily="34" charset="0"/>
                <a:cs typeface="Arial" panose="020B0604020202020204" pitchFamily="34" charset="0"/>
              </a:rPr>
              <a:t>a technologické prvky </a:t>
            </a:r>
            <a:r>
              <a:rPr lang="cs-CZ" sz="2000" dirty="0" smtClean="0">
                <a:latin typeface="Arial" panose="020B0604020202020204" pitchFamily="34" charset="0"/>
                <a:cs typeface="Arial" panose="020B0604020202020204" pitchFamily="34" charset="0"/>
              </a:rPr>
              <a:t>ovlivňují </a:t>
            </a:r>
            <a:r>
              <a:rPr lang="cs-CZ" sz="2000" dirty="0">
                <a:latin typeface="Arial" panose="020B0604020202020204" pitchFamily="34" charset="0"/>
                <a:cs typeface="Arial" panose="020B0604020202020204" pitchFamily="34" charset="0"/>
              </a:rPr>
              <a:t>kvalitu celého bezpečnostního systému muzea. Obecně v objektech, kde jsou dlouhodobě uloženy sbírkové předměty nebo movité kulturní památky, musí být používány prvky zařazené do kategorie pro použití v objektech s vyššími riziky .	</a:t>
            </a:r>
          </a:p>
          <a:p>
            <a:pPr marL="0" indent="0">
              <a:buNone/>
            </a:pPr>
            <a:r>
              <a:rPr lang="cs-CZ" sz="2000" b="1" dirty="0" smtClean="0">
                <a:latin typeface="Arial" panose="020B0604020202020204" pitchFamily="34" charset="0"/>
                <a:cs typeface="Arial" panose="020B0604020202020204" pitchFamily="34" charset="0"/>
              </a:rPr>
              <a:t>  Použité </a:t>
            </a:r>
            <a:r>
              <a:rPr lang="cs-CZ" sz="2000" b="1" dirty="0">
                <a:latin typeface="Arial" panose="020B0604020202020204" pitchFamily="34" charset="0"/>
                <a:cs typeface="Arial" panose="020B0604020202020204" pitchFamily="34" charset="0"/>
              </a:rPr>
              <a:t>technologie</a:t>
            </a:r>
            <a:endParaRPr lang="cs-CZ" sz="2000" b="1" i="1"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Při volbě </a:t>
            </a:r>
            <a:r>
              <a:rPr lang="cs-CZ" sz="2000" dirty="0" smtClean="0">
                <a:latin typeface="Arial" panose="020B0604020202020204" pitchFamily="34" charset="0"/>
                <a:cs typeface="Arial" panose="020B0604020202020204" pitchFamily="34" charset="0"/>
              </a:rPr>
              <a:t>EZS </a:t>
            </a:r>
            <a:r>
              <a:rPr lang="cs-CZ" sz="2000" dirty="0">
                <a:latin typeface="Arial" panose="020B0604020202020204" pitchFamily="34" charset="0"/>
                <a:cs typeface="Arial" panose="020B0604020202020204" pitchFamily="34" charset="0"/>
              </a:rPr>
              <a:t>je pro volbu vhodných čidel potřebné znát jejich základní charakteristiky a způsoby použití. Čidla </a:t>
            </a:r>
            <a:r>
              <a:rPr lang="cs-CZ" sz="2000" dirty="0" smtClean="0">
                <a:latin typeface="Arial" panose="020B0604020202020204" pitchFamily="34" charset="0"/>
                <a:cs typeface="Arial" panose="020B0604020202020204" pitchFamily="34" charset="0"/>
              </a:rPr>
              <a:t>se dělí </a:t>
            </a:r>
            <a:r>
              <a:rPr lang="cs-CZ" sz="2000" dirty="0">
                <a:latin typeface="Arial" panose="020B0604020202020204" pitchFamily="34" charset="0"/>
                <a:cs typeface="Arial" panose="020B0604020202020204" pitchFamily="34" charset="0"/>
              </a:rPr>
              <a:t>dle použití na  – </a:t>
            </a:r>
            <a:r>
              <a:rPr lang="cs-CZ" sz="2000" b="1" dirty="0">
                <a:latin typeface="Arial" panose="020B0604020202020204" pitchFamily="34" charset="0"/>
                <a:cs typeface="Arial" panose="020B0604020202020204" pitchFamily="34" charset="0"/>
              </a:rPr>
              <a:t>čidla plášťové, prostorové a předmětové ochrany</a:t>
            </a:r>
            <a:r>
              <a:rPr lang="cs-CZ" sz="2000" dirty="0">
                <a:latin typeface="Arial" panose="020B0604020202020204" pitchFamily="34" charset="0"/>
                <a:cs typeface="Arial" panose="020B0604020202020204" pitchFamily="34" charset="0"/>
              </a:rPr>
              <a:t> a dle způsobu jejich provozu  – </a:t>
            </a:r>
            <a:r>
              <a:rPr lang="cs-CZ" sz="2000" b="1" dirty="0">
                <a:latin typeface="Arial" panose="020B0604020202020204" pitchFamily="34" charset="0"/>
                <a:cs typeface="Arial" panose="020B0604020202020204" pitchFamily="34" charset="0"/>
              </a:rPr>
              <a:t>pasivní a aktivní</a:t>
            </a:r>
            <a:r>
              <a:rPr lang="cs-CZ" sz="2000" dirty="0">
                <a:latin typeface="Arial" panose="020B0604020202020204" pitchFamily="34" charset="0"/>
                <a:cs typeface="Arial" panose="020B0604020202020204" pitchFamily="34" charset="0"/>
              </a:rPr>
              <a:t>. Pasivní čidla pracují pouze jako přijímače, jsou aktivována z klidového stavu vnějším podnětem. Aktivní detektory pracují na principu přijímač – vysílač, tzn. že jsou v provozu neustále a sledují situaci ve střeženém prostoru. </a:t>
            </a:r>
            <a:endParaRPr lang="cs-CZ" sz="2000" dirty="0" smtClean="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Infračervená </a:t>
            </a:r>
            <a:r>
              <a:rPr lang="cs-CZ" sz="2000" dirty="0">
                <a:latin typeface="Arial" panose="020B0604020202020204" pitchFamily="34" charset="0"/>
                <a:cs typeface="Arial" panose="020B0604020202020204" pitchFamily="34" charset="0"/>
              </a:rPr>
              <a:t>závora pracuje na principu aktivní detekce, sestává z vysílače a přijímače. Detekce narušení prostoru vzniká změnou intenzity infračerveného záření mezi nimi. Mikrovlnné bariéry pracují obdobně, detekce vzniká změnou elektromagnetického pole (jejíž výši lze nastavit) mezi vysílačem a přijímačem. Všechny tyto jmenované systémy mají omezenější využití, a proto jsou v současné době často suplovány moderními systémy CCTV s detekcí pohybu.</a:t>
            </a:r>
          </a:p>
          <a:p>
            <a:pPr marL="0" indent="0">
              <a:buNone/>
            </a:pPr>
            <a:endParaRPr lang="cs-CZ" sz="2000" dirty="0">
              <a:latin typeface="Arial" panose="020B0604020202020204" pitchFamily="34" charset="0"/>
              <a:cs typeface="Arial" panose="020B0604020202020204" pitchFamily="34" charset="0"/>
            </a:endParaRPr>
          </a:p>
          <a:p>
            <a:pPr marL="0" indent="0">
              <a:buNone/>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61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09183" y="1352812"/>
            <a:ext cx="11373633" cy="4822520"/>
          </a:xfrm>
        </p:spPr>
        <p:txBody>
          <a:bodyPr>
            <a:noAutofit/>
          </a:bodyPr>
          <a:lstStyle/>
          <a:p>
            <a:pPr marL="0" indent="0">
              <a:buNone/>
            </a:pPr>
            <a:r>
              <a:rPr lang="cs-CZ" sz="2000" b="1" dirty="0" smtClean="0">
                <a:latin typeface="Arial" panose="020B0604020202020204" pitchFamily="34" charset="0"/>
                <a:cs typeface="Arial" panose="020B0604020202020204" pitchFamily="34" charset="0"/>
              </a:rPr>
              <a:t>                                    Způsoby </a:t>
            </a:r>
            <a:r>
              <a:rPr lang="cs-CZ" sz="2000" b="1" dirty="0">
                <a:latin typeface="Arial" panose="020B0604020202020204" pitchFamily="34" charset="0"/>
                <a:cs typeface="Arial" panose="020B0604020202020204" pitchFamily="34" charset="0"/>
              </a:rPr>
              <a:t>zabezpečení prostor dle typologie sbírkových předmětů</a:t>
            </a:r>
          </a:p>
          <a:p>
            <a:pPr marL="0" indent="0">
              <a:buNone/>
            </a:pPr>
            <a:r>
              <a:rPr lang="cs-CZ" sz="2000" dirty="0" smtClean="0">
                <a:latin typeface="Arial" panose="020B0604020202020204" pitchFamily="34" charset="0"/>
                <a:cs typeface="Arial" panose="020B0604020202020204" pitchFamily="34" charset="0"/>
              </a:rPr>
              <a:t>  Různé </a:t>
            </a:r>
            <a:r>
              <a:rPr lang="cs-CZ" sz="2000" dirty="0">
                <a:latin typeface="Arial" panose="020B0604020202020204" pitchFamily="34" charset="0"/>
                <a:cs typeface="Arial" panose="020B0604020202020204" pitchFamily="34" charset="0"/>
              </a:rPr>
              <a:t>typy sbírkových předmětů vyžadují různá zacházení. Stejně je tomu i u způsobu jejich zabezpečení proti různým druhům ohrožení. Součástí bezpečnostních hledisek pro sbírky  musí být sladění tzv. preventivní konzervace, tj. optimálních klimatických podmínek (teplota, relativní vlhkost, rosný bod), světelných podmínek (zamezení přístupu UV záření, nastavení hladiny osvětlení podle materiálů) a mechanické ochrany sbírkových předmětů tak, aby se předešlo jakémukoliv poškození sbírkového předmětu provozem expozice/výstavy.  Obecná pravidla, která shrnula výsledky projektu mezinárodní organizace ICCROM (International Centre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Study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Preservation</a:t>
            </a:r>
            <a:r>
              <a:rPr lang="cs-CZ" sz="2000" dirty="0">
                <a:latin typeface="Arial" panose="020B0604020202020204" pitchFamily="34" charset="0"/>
                <a:cs typeface="Arial" panose="020B0604020202020204" pitchFamily="34" charset="0"/>
              </a:rPr>
              <a:t> and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Restoration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Cultural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Property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Teamwork</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preventive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conservation</a:t>
            </a:r>
            <a:r>
              <a:rPr lang="cs-CZ" sz="2000" dirty="0">
                <a:latin typeface="Arial" panose="020B0604020202020204" pitchFamily="34" charset="0"/>
                <a:cs typeface="Arial" panose="020B0604020202020204" pitchFamily="34" charset="0"/>
              </a:rPr>
              <a:t>“ obsahuje publikace Národního muzea v Praze „Preventivní ochrana sbírkových předmětů“, NM Praha 2001, kterou distribuovalo Metodické oddělení pro správu sbírek v roce 2003. Záchraně sbírek a postupům při řešení krizových situací v prvních 48 hodinách po vzniku situace ve stručných a názorných krocích se věnuje Kolečko první pomoci a záchranných prací, které v roce 2004 vydal Národní komitét Modrý štít ve spolupráci s Českým výborem ICOM a AMG. Muzeím umění a galeriím bylo toto Kolečko první pomoci v dostatečném množství distribuováno prostřednictvím RG ČR.</a:t>
            </a:r>
          </a:p>
          <a:p>
            <a:pPr marL="0" indent="0">
              <a:buNone/>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1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63255" y="1202499"/>
            <a:ext cx="11423737" cy="4897676"/>
          </a:xfrm>
        </p:spPr>
        <p:txBody>
          <a:bodyPr>
            <a:noAutofit/>
          </a:bodyPr>
          <a:lstStyle/>
          <a:p>
            <a:pPr marL="0" indent="0">
              <a:buNone/>
            </a:pPr>
            <a:r>
              <a:rPr lang="cs-CZ" sz="1800" b="1" dirty="0" smtClean="0">
                <a:latin typeface="Arial" panose="020B0604020202020204" pitchFamily="34" charset="0"/>
                <a:cs typeface="Arial" panose="020B0604020202020204" pitchFamily="34" charset="0"/>
              </a:rPr>
              <a:t>                                                       Hlediska </a:t>
            </a:r>
            <a:r>
              <a:rPr lang="cs-CZ" sz="1800" b="1" dirty="0">
                <a:latin typeface="Arial" panose="020B0604020202020204" pitchFamily="34" charset="0"/>
                <a:cs typeface="Arial" panose="020B0604020202020204" pitchFamily="34" charset="0"/>
              </a:rPr>
              <a:t>zabezpečení sbírkových předmětů</a:t>
            </a:r>
            <a:endParaRPr lang="cs-CZ" sz="1800" dirty="0">
              <a:latin typeface="Arial" panose="020B0604020202020204" pitchFamily="34" charset="0"/>
              <a:cs typeface="Arial" panose="020B0604020202020204" pitchFamily="34" charset="0"/>
            </a:endParaRPr>
          </a:p>
          <a:p>
            <a:pPr marL="0" indent="0">
              <a:buNone/>
            </a:pPr>
            <a:r>
              <a:rPr lang="cs-CZ" sz="1800" dirty="0" smtClean="0">
                <a:latin typeface="Arial" panose="020B0604020202020204" pitchFamily="34" charset="0"/>
                <a:cs typeface="Arial" panose="020B0604020202020204" pitchFamily="34" charset="0"/>
              </a:rPr>
              <a:t>  Při </a:t>
            </a:r>
            <a:r>
              <a:rPr lang="cs-CZ" sz="1800" dirty="0">
                <a:latin typeface="Arial" panose="020B0604020202020204" pitchFamily="34" charset="0"/>
                <a:cs typeface="Arial" panose="020B0604020202020204" pitchFamily="34" charset="0"/>
              </a:rPr>
              <a:t>rozhodování o zabezpečení sbírkových předmětů v expozici či výstavě  musíme, na základě znalosti muzejních standardů, optimalizovat bezpečnost předmětů v širším kontextu, než je pouze ochrana před </a:t>
            </a:r>
            <a:r>
              <a:rPr lang="cs-CZ" sz="1800" dirty="0" smtClean="0">
                <a:latin typeface="Arial" panose="020B0604020202020204" pitchFamily="34" charset="0"/>
                <a:cs typeface="Arial" panose="020B0604020202020204" pitchFamily="34" charset="0"/>
              </a:rPr>
              <a:t>krádeží. Minimální </a:t>
            </a:r>
            <a:r>
              <a:rPr lang="cs-CZ" sz="1800" dirty="0">
                <a:latin typeface="Arial" panose="020B0604020202020204" pitchFamily="34" charset="0"/>
                <a:cs typeface="Arial" panose="020B0604020202020204" pitchFamily="34" charset="0"/>
              </a:rPr>
              <a:t>hlediska, která bychom měli mít na zřeteli, jsou:</a:t>
            </a:r>
          </a:p>
          <a:p>
            <a:pPr marL="0" indent="0">
              <a:buNone/>
            </a:pPr>
            <a:r>
              <a:rPr lang="cs-CZ" sz="1800" b="1" dirty="0" smtClean="0">
                <a:latin typeface="Arial" panose="020B0604020202020204" pitchFamily="34" charset="0"/>
                <a:cs typeface="Arial" panose="020B0604020202020204" pitchFamily="34" charset="0"/>
              </a:rPr>
              <a:t>                                                                     Hledisko </a:t>
            </a:r>
            <a:r>
              <a:rPr lang="cs-CZ" sz="1800" b="1" dirty="0">
                <a:latin typeface="Arial" panose="020B0604020202020204" pitchFamily="34" charset="0"/>
                <a:cs typeface="Arial" panose="020B0604020202020204" pitchFamily="34" charset="0"/>
              </a:rPr>
              <a:t>materiálové </a:t>
            </a:r>
            <a:endParaRPr lang="cs-CZ" sz="1800" dirty="0">
              <a:latin typeface="Arial" panose="020B0604020202020204" pitchFamily="34" charset="0"/>
              <a:cs typeface="Arial" panose="020B0604020202020204" pitchFamily="34" charset="0"/>
            </a:endParaRPr>
          </a:p>
          <a:p>
            <a:pPr marL="0" indent="0">
              <a:buNone/>
            </a:pPr>
            <a:r>
              <a:rPr lang="cs-CZ" sz="1800" dirty="0" smtClean="0">
                <a:latin typeface="Arial" panose="020B0604020202020204" pitchFamily="34" charset="0"/>
                <a:cs typeface="Arial" panose="020B0604020202020204" pitchFamily="34" charset="0"/>
              </a:rPr>
              <a:t>  Každý </a:t>
            </a:r>
            <a:r>
              <a:rPr lang="cs-CZ" sz="1800" dirty="0">
                <a:latin typeface="Arial" panose="020B0604020202020204" pitchFamily="34" charset="0"/>
                <a:cs typeface="Arial" panose="020B0604020202020204" pitchFamily="34" charset="0"/>
              </a:rPr>
              <a:t>materiál má svá technologická specifika, která by měl odpovědný kurátor nebo restaurátor znát, od těchto specifik se odvíjí způsob pasivní konzervace i možnosti předmětové ochrany .</a:t>
            </a:r>
          </a:p>
          <a:p>
            <a:r>
              <a:rPr lang="cs-CZ" sz="1800" b="1" dirty="0" smtClean="0">
                <a:latin typeface="Arial" panose="020B0604020202020204" pitchFamily="34" charset="0"/>
                <a:cs typeface="Arial" panose="020B0604020202020204" pitchFamily="34" charset="0"/>
              </a:rPr>
              <a:t>Obrazy – </a:t>
            </a:r>
            <a:r>
              <a:rPr lang="cs-CZ" sz="1800" dirty="0" smtClean="0">
                <a:latin typeface="Arial" panose="020B0604020202020204" pitchFamily="34" charset="0"/>
                <a:cs typeface="Arial" panose="020B0604020202020204" pitchFamily="34" charset="0"/>
              </a:rPr>
              <a:t>textil a dřevo </a:t>
            </a:r>
            <a:endParaRPr lang="cs-CZ" sz="1800" dirty="0">
              <a:latin typeface="Arial" panose="020B0604020202020204" pitchFamily="34" charset="0"/>
              <a:cs typeface="Arial" panose="020B0604020202020204" pitchFamily="34" charset="0"/>
            </a:endParaRPr>
          </a:p>
          <a:p>
            <a:r>
              <a:rPr lang="cs-CZ" sz="1800" b="1" dirty="0">
                <a:latin typeface="Arial" panose="020B0604020202020204" pitchFamily="34" charset="0"/>
                <a:cs typeface="Arial" panose="020B0604020202020204" pitchFamily="34" charset="0"/>
              </a:rPr>
              <a:t>Plastiky</a:t>
            </a:r>
            <a:r>
              <a:rPr lang="cs-CZ" sz="1800" dirty="0">
                <a:latin typeface="Arial" panose="020B0604020202020204" pitchFamily="34" charset="0"/>
                <a:cs typeface="Arial" panose="020B0604020202020204" pitchFamily="34" charset="0"/>
              </a:rPr>
              <a:t> – materiálově různorodé, ale nejčastějšími materiály jsou bronz, kámen, dřevo (často s polychromií) </a:t>
            </a:r>
          </a:p>
          <a:p>
            <a:r>
              <a:rPr lang="cs-CZ" sz="1800" b="1" dirty="0">
                <a:latin typeface="Arial" panose="020B0604020202020204" pitchFamily="34" charset="0"/>
                <a:cs typeface="Arial" panose="020B0604020202020204" pitchFamily="34" charset="0"/>
              </a:rPr>
              <a:t>Kresby, grafika</a:t>
            </a:r>
            <a:r>
              <a:rPr lang="cs-CZ"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 díla </a:t>
            </a:r>
            <a:r>
              <a:rPr lang="cs-CZ" sz="1800" dirty="0">
                <a:latin typeface="Arial" panose="020B0604020202020204" pitchFamily="34" charset="0"/>
                <a:cs typeface="Arial" panose="020B0604020202020204" pitchFamily="34" charset="0"/>
              </a:rPr>
              <a:t>na papíře </a:t>
            </a:r>
            <a:r>
              <a:rPr lang="cs-CZ" sz="1800" dirty="0" smtClean="0">
                <a:latin typeface="Arial" panose="020B0604020202020204" pitchFamily="34" charset="0"/>
                <a:cs typeface="Arial" panose="020B0604020202020204" pitchFamily="34" charset="0"/>
              </a:rPr>
              <a:t>různých technik, </a:t>
            </a:r>
            <a:r>
              <a:rPr lang="cs-CZ" sz="1800" dirty="0">
                <a:latin typeface="Arial" panose="020B0604020202020204" pitchFamily="34" charset="0"/>
                <a:cs typeface="Arial" panose="020B0604020202020204" pitchFamily="34" charset="0"/>
              </a:rPr>
              <a:t>velmi citlivá na světlo (zvl. UV záření) a výkyvy vlhkosti</a:t>
            </a:r>
          </a:p>
          <a:p>
            <a:r>
              <a:rPr lang="cs-CZ" sz="1800" b="1" dirty="0">
                <a:latin typeface="Arial" panose="020B0604020202020204" pitchFamily="34" charset="0"/>
                <a:cs typeface="Arial" panose="020B0604020202020204" pitchFamily="34" charset="0"/>
              </a:rPr>
              <a:t>Textil, </a:t>
            </a:r>
            <a:r>
              <a:rPr lang="cs-CZ" sz="1800" b="1" dirty="0" smtClean="0">
                <a:latin typeface="Arial" panose="020B0604020202020204" pitchFamily="34" charset="0"/>
                <a:cs typeface="Arial" panose="020B0604020202020204" pitchFamily="34" charset="0"/>
              </a:rPr>
              <a:t>oděvy – </a:t>
            </a:r>
            <a:r>
              <a:rPr lang="cs-CZ" sz="1800" dirty="0" smtClean="0">
                <a:latin typeface="Arial" panose="020B0604020202020204" pitchFamily="34" charset="0"/>
                <a:cs typeface="Arial" panose="020B0604020202020204" pitchFamily="34" charset="0"/>
              </a:rPr>
              <a:t>kombinované organické materiály, useň</a:t>
            </a:r>
          </a:p>
          <a:p>
            <a:r>
              <a:rPr lang="cs-CZ" sz="1800" b="1" dirty="0" smtClean="0">
                <a:latin typeface="Arial" panose="020B0604020202020204" pitchFamily="34" charset="0"/>
                <a:cs typeface="Arial" panose="020B0604020202020204" pitchFamily="34" charset="0"/>
              </a:rPr>
              <a:t>Kovy</a:t>
            </a:r>
            <a:r>
              <a:rPr lang="cs-CZ" sz="1800" b="1" dirty="0">
                <a:latin typeface="Arial" panose="020B0604020202020204" pitchFamily="34" charset="0"/>
                <a:cs typeface="Arial" panose="020B0604020202020204" pitchFamily="34" charset="0"/>
              </a:rPr>
              <a:t>, zbraně a zbroj, technické </a:t>
            </a:r>
            <a:r>
              <a:rPr lang="cs-CZ" sz="1800" b="1" dirty="0" smtClean="0">
                <a:latin typeface="Arial" panose="020B0604020202020204" pitchFamily="34" charset="0"/>
                <a:cs typeface="Arial" panose="020B0604020202020204" pitchFamily="34" charset="0"/>
              </a:rPr>
              <a:t>solitéry – </a:t>
            </a:r>
            <a:r>
              <a:rPr lang="cs-CZ" sz="1800" dirty="0" smtClean="0">
                <a:latin typeface="Arial" panose="020B0604020202020204" pitchFamily="34" charset="0"/>
                <a:cs typeface="Arial" panose="020B0604020202020204" pitchFamily="34" charset="0"/>
              </a:rPr>
              <a:t>kombinace kovů, </a:t>
            </a:r>
            <a:r>
              <a:rPr lang="cs-CZ" sz="1800" dirty="0" err="1" smtClean="0">
                <a:latin typeface="Arial" panose="020B0604020202020204" pitchFamily="34" charset="0"/>
                <a:cs typeface="Arial" panose="020B0604020202020204" pitchFamily="34" charset="0"/>
              </a:rPr>
              <a:t>dřeva,usní</a:t>
            </a:r>
            <a:r>
              <a:rPr lang="cs-CZ" sz="1800" dirty="0" smtClean="0">
                <a:latin typeface="Arial" panose="020B0604020202020204" pitchFamily="34" charset="0"/>
                <a:cs typeface="Arial" panose="020B0604020202020204" pitchFamily="34" charset="0"/>
              </a:rPr>
              <a:t> apod.</a:t>
            </a:r>
            <a:endParaRPr lang="cs-CZ" sz="1800" dirty="0">
              <a:latin typeface="Arial" panose="020B0604020202020204" pitchFamily="34" charset="0"/>
              <a:cs typeface="Arial" panose="020B0604020202020204" pitchFamily="34" charset="0"/>
            </a:endParaRPr>
          </a:p>
          <a:p>
            <a:r>
              <a:rPr lang="cs-CZ" sz="1800" b="1" dirty="0" smtClean="0">
                <a:latin typeface="Arial" panose="020B0604020202020204" pitchFamily="34" charset="0"/>
                <a:cs typeface="Arial" panose="020B0604020202020204" pitchFamily="34" charset="0"/>
              </a:rPr>
              <a:t>Dřevo -</a:t>
            </a:r>
            <a:r>
              <a:rPr lang="cs-CZ"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nábytek</a:t>
            </a:r>
          </a:p>
          <a:p>
            <a:r>
              <a:rPr lang="cs-CZ" sz="1800" b="1" dirty="0" smtClean="0">
                <a:latin typeface="Arial" panose="020B0604020202020204" pitchFamily="34" charset="0"/>
                <a:cs typeface="Arial" panose="020B0604020202020204" pitchFamily="34" charset="0"/>
              </a:rPr>
              <a:t>Sklo porcelán </a:t>
            </a:r>
            <a:r>
              <a:rPr lang="cs-CZ" sz="1800" dirty="0" smtClean="0">
                <a:latin typeface="Arial" panose="020B0604020202020204" pitchFamily="34" charset="0"/>
                <a:cs typeface="Arial" panose="020B0604020202020204" pitchFamily="34" charset="0"/>
              </a:rPr>
              <a:t>– plastiky, nádobí atd.</a:t>
            </a:r>
            <a:endParaRPr lang="cs-CZ" sz="1800" dirty="0">
              <a:latin typeface="Arial" panose="020B0604020202020204" pitchFamily="34" charset="0"/>
              <a:cs typeface="Arial" panose="020B0604020202020204" pitchFamily="34" charset="0"/>
            </a:endParaRPr>
          </a:p>
          <a:p>
            <a:pPr marL="0" indent="0">
              <a:buNone/>
            </a:pP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71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61360" y="1390063"/>
            <a:ext cx="11469279" cy="4822520"/>
          </a:xfrm>
        </p:spPr>
        <p:txBody>
          <a:bodyPr>
            <a:noAutofit/>
          </a:bodyPr>
          <a:lstStyle/>
          <a:p>
            <a:pPr marL="0" indent="0">
              <a:buNone/>
            </a:pP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Hledisko </a:t>
            </a:r>
            <a:r>
              <a:rPr lang="cs-CZ" sz="2000" b="1" dirty="0" smtClean="0">
                <a:latin typeface="Arial" panose="020B0604020202020204" pitchFamily="34" charset="0"/>
                <a:cs typeface="Arial" panose="020B0604020202020204" pitchFamily="34" charset="0"/>
              </a:rPr>
              <a:t>rozměrové</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  Čím </a:t>
            </a:r>
            <a:r>
              <a:rPr lang="cs-CZ" sz="2000" dirty="0">
                <a:latin typeface="Arial" panose="020B0604020202020204" pitchFamily="34" charset="0"/>
                <a:cs typeface="Arial" panose="020B0604020202020204" pitchFamily="34" charset="0"/>
              </a:rPr>
              <a:t>menší a snáze </a:t>
            </a:r>
            <a:r>
              <a:rPr lang="cs-CZ" sz="2000" dirty="0" smtClean="0">
                <a:latin typeface="Arial" panose="020B0604020202020204" pitchFamily="34" charset="0"/>
                <a:cs typeface="Arial" panose="020B0604020202020204" pitchFamily="34" charset="0"/>
              </a:rPr>
              <a:t>manipulovatelný je </a:t>
            </a:r>
            <a:r>
              <a:rPr lang="cs-CZ" sz="2000" dirty="0">
                <a:latin typeface="Arial" panose="020B0604020202020204" pitchFamily="34" charset="0"/>
                <a:cs typeface="Arial" panose="020B0604020202020204" pitchFamily="34" charset="0"/>
              </a:rPr>
              <a:t>předmět, tím musí být pečlivější jeho připevnění či mobiliářová ochrana v rámci expozice.</a:t>
            </a:r>
          </a:p>
          <a:p>
            <a:pPr marL="0" indent="0">
              <a:buNone/>
            </a:pPr>
            <a:r>
              <a:rPr lang="cs-CZ" sz="2000" b="1" dirty="0" smtClean="0">
                <a:latin typeface="Arial" panose="020B0604020202020204" pitchFamily="34" charset="0"/>
                <a:cs typeface="Arial" panose="020B0604020202020204" pitchFamily="34" charset="0"/>
              </a:rPr>
              <a:t>Drobné sbírkové předměty</a:t>
            </a:r>
          </a:p>
          <a:p>
            <a:pPr marL="0" indent="0">
              <a:buNone/>
            </a:pP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miniatury, mince, malé obrázky, reliéfy a plastiky je třeba umístit do vitrín nebo alespoň oddělit sklem </a:t>
            </a:r>
            <a:r>
              <a:rPr lang="cs-CZ" sz="2000" dirty="0" smtClean="0">
                <a:latin typeface="Arial" panose="020B0604020202020204" pitchFamily="34" charset="0"/>
                <a:cs typeface="Arial" panose="020B0604020202020204" pitchFamily="34" charset="0"/>
              </a:rPr>
              <a:t>,pokud </a:t>
            </a:r>
            <a:r>
              <a:rPr lang="cs-CZ" sz="2000" dirty="0">
                <a:latin typeface="Arial" panose="020B0604020202020204" pitchFamily="34" charset="0"/>
                <a:cs typeface="Arial" panose="020B0604020202020204" pitchFamily="34" charset="0"/>
              </a:rPr>
              <a:t>tato opatření nelze učinit, musí být dobře připevněny a zajištěny.</a:t>
            </a:r>
          </a:p>
          <a:p>
            <a:pPr marL="0" indent="0">
              <a:buNone/>
            </a:pPr>
            <a:r>
              <a:rPr lang="cs-CZ" sz="2000" b="1" dirty="0">
                <a:latin typeface="Arial" panose="020B0604020202020204" pitchFamily="34" charset="0"/>
                <a:cs typeface="Arial" panose="020B0604020202020204" pitchFamily="34" charset="0"/>
              </a:rPr>
              <a:t>Bezpečnostní upevnění malých předmětů</a:t>
            </a: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malé dvojrozměrné </a:t>
            </a:r>
            <a:r>
              <a:rPr lang="cs-CZ" sz="2000" dirty="0">
                <a:latin typeface="Arial" panose="020B0604020202020204" pitchFamily="34" charset="0"/>
                <a:cs typeface="Arial" panose="020B0604020202020204" pitchFamily="34" charset="0"/>
              </a:rPr>
              <a:t>předměty nebo malé reliéfy a plastiky musí být bezpečně připevněny</a:t>
            </a:r>
          </a:p>
          <a:p>
            <a:pPr marL="0" indent="0">
              <a:buNone/>
            </a:pPr>
            <a:r>
              <a:rPr lang="cs-CZ" sz="2000" b="1" dirty="0">
                <a:latin typeface="Arial" panose="020B0604020202020204" pitchFamily="34" charset="0"/>
                <a:cs typeface="Arial" panose="020B0604020202020204" pitchFamily="34" charset="0"/>
              </a:rPr>
              <a:t>Nadměrné a těžké předměty</a:t>
            </a: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 nadměrné a těžké sbírkové předměty (lokomotiva, auto, plastiky), s nimiž je obtížná manipulace a mají vlastní předmětovou ochranu, </a:t>
            </a:r>
            <a:r>
              <a:rPr lang="cs-CZ" sz="2000" dirty="0" smtClean="0">
                <a:latin typeface="Arial" panose="020B0604020202020204" pitchFamily="34" charset="0"/>
                <a:cs typeface="Arial" panose="020B0604020202020204" pitchFamily="34" charset="0"/>
              </a:rPr>
              <a:t>musí mít statické zajištění a musí </a:t>
            </a:r>
            <a:r>
              <a:rPr lang="cs-CZ" sz="2000" dirty="0">
                <a:latin typeface="Arial" panose="020B0604020202020204" pitchFamily="34" charset="0"/>
                <a:cs typeface="Arial" panose="020B0604020202020204" pitchFamily="34" charset="0"/>
              </a:rPr>
              <a:t>být dobře jištěny proti pádu, či pohybu</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65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21501" y="1477745"/>
            <a:ext cx="11373633" cy="4171165"/>
          </a:xfrm>
        </p:spPr>
        <p:txBody>
          <a:bodyPr>
            <a:noAutofit/>
          </a:bodyPr>
          <a:lstStyle/>
          <a:p>
            <a:pPr marL="0" indent="0">
              <a:buNone/>
            </a:pPr>
            <a:r>
              <a:rPr lang="cs-CZ" sz="2000" b="1" dirty="0" smtClean="0">
                <a:latin typeface="Arial" panose="020B0604020202020204" pitchFamily="34" charset="0"/>
                <a:cs typeface="Arial" panose="020B0604020202020204" pitchFamily="34" charset="0"/>
              </a:rPr>
              <a:t>    Hledisko </a:t>
            </a:r>
            <a:r>
              <a:rPr lang="cs-CZ" sz="2000" b="1" dirty="0">
                <a:latin typeface="Arial" panose="020B0604020202020204" pitchFamily="34" charset="0"/>
                <a:cs typeface="Arial" panose="020B0604020202020204" pitchFamily="34" charset="0"/>
              </a:rPr>
              <a:t>historické ceny a </a:t>
            </a:r>
            <a:r>
              <a:rPr lang="cs-CZ" sz="2000" b="1" dirty="0" smtClean="0">
                <a:latin typeface="Arial" panose="020B0604020202020204" pitchFamily="34" charset="0"/>
                <a:cs typeface="Arial" panose="020B0604020202020204" pitchFamily="34" charset="0"/>
              </a:rPr>
              <a:t>významu popřípadě zákonné normy </a:t>
            </a:r>
            <a:r>
              <a:rPr lang="cs-CZ" sz="2000" b="1" dirty="0">
                <a:latin typeface="Arial" panose="020B0604020202020204" pitchFamily="34" charset="0"/>
                <a:cs typeface="Arial" panose="020B0604020202020204" pitchFamily="34" charset="0"/>
              </a:rPr>
              <a:t>sbírkového předmětu v rámci </a:t>
            </a:r>
            <a:r>
              <a:rPr lang="cs-CZ" sz="2000" b="1" dirty="0" smtClean="0">
                <a:latin typeface="Arial" panose="020B0604020202020204" pitchFamily="34" charset="0"/>
                <a:cs typeface="Arial" panose="020B0604020202020204" pitchFamily="34" charset="0"/>
              </a:rPr>
              <a:t>sbírky</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  Nejvýznamnější </a:t>
            </a:r>
            <a:r>
              <a:rPr lang="cs-CZ" sz="2000" dirty="0">
                <a:latin typeface="Arial" panose="020B0604020202020204" pitchFamily="34" charset="0"/>
                <a:cs typeface="Arial" panose="020B0604020202020204" pitchFamily="34" charset="0"/>
              </a:rPr>
              <a:t>a nejcennější </a:t>
            </a:r>
            <a:r>
              <a:rPr lang="cs-CZ" sz="2000" dirty="0" smtClean="0">
                <a:latin typeface="Arial" panose="020B0604020202020204" pitchFamily="34" charset="0"/>
                <a:cs typeface="Arial" panose="020B0604020202020204" pitchFamily="34" charset="0"/>
              </a:rPr>
              <a:t>sbírkové předměty a </a:t>
            </a:r>
            <a:r>
              <a:rPr lang="cs-CZ" sz="2000" dirty="0">
                <a:latin typeface="Arial" panose="020B0604020202020204" pitchFamily="34" charset="0"/>
                <a:cs typeface="Arial" panose="020B0604020202020204" pitchFamily="34" charset="0"/>
              </a:rPr>
              <a:t>dvojrozměrná díla by měla být umístěna </a:t>
            </a:r>
            <a:r>
              <a:rPr lang="cs-CZ" sz="2000" dirty="0" smtClean="0">
                <a:latin typeface="Arial" panose="020B0604020202020204" pitchFamily="34" charset="0"/>
                <a:cs typeface="Arial" panose="020B0604020202020204" pitchFamily="34" charset="0"/>
              </a:rPr>
              <a:t>ve vhodných vitrínách </a:t>
            </a:r>
            <a:r>
              <a:rPr lang="cs-CZ" sz="2000" dirty="0">
                <a:latin typeface="Arial" panose="020B0604020202020204" pitchFamily="34" charset="0"/>
                <a:cs typeface="Arial" panose="020B0604020202020204" pitchFamily="34" charset="0"/>
              </a:rPr>
              <a:t>s klimatickou </a:t>
            </a:r>
            <a:r>
              <a:rPr lang="cs-CZ" sz="2000" dirty="0" smtClean="0">
                <a:latin typeface="Arial" panose="020B0604020202020204" pitchFamily="34" charset="0"/>
                <a:cs typeface="Arial" panose="020B0604020202020204" pitchFamily="34" charset="0"/>
              </a:rPr>
              <a:t>ochranou, trojrozměrné </a:t>
            </a:r>
            <a:r>
              <a:rPr lang="cs-CZ" sz="2000" dirty="0">
                <a:latin typeface="Arial" panose="020B0604020202020204" pitchFamily="34" charset="0"/>
                <a:cs typeface="Arial" panose="020B0604020202020204" pitchFamily="34" charset="0"/>
              </a:rPr>
              <a:t>předměty nebo díla na papíře chráníme bezpečnostní vitrínou či různými typy poklopů (malá díla) nebo mechanickými zábranami (velké předměty), obé vhodně doplněné elektronickou </a:t>
            </a:r>
            <a:r>
              <a:rPr lang="cs-CZ" sz="2000" dirty="0" smtClean="0">
                <a:latin typeface="Arial" panose="020B0604020202020204" pitchFamily="34" charset="0"/>
                <a:cs typeface="Arial" panose="020B0604020202020204" pitchFamily="34" charset="0"/>
              </a:rPr>
              <a:t>ochranou.</a:t>
            </a:r>
          </a:p>
          <a:p>
            <a:pPr marL="0" indent="0">
              <a:buNone/>
            </a:pPr>
            <a:endParaRPr lang="cs-CZ" sz="2000" dirty="0">
              <a:latin typeface="Arial" panose="020B0604020202020204" pitchFamily="34" charset="0"/>
              <a:cs typeface="Arial" panose="020B0604020202020204" pitchFamily="34" charset="0"/>
            </a:endParaRPr>
          </a:p>
          <a:p>
            <a:pPr>
              <a:buFontTx/>
              <a:buChar char="-"/>
            </a:pPr>
            <a:r>
              <a:rPr lang="cs-CZ" sz="2000" dirty="0" smtClean="0">
                <a:latin typeface="Arial" panose="020B0604020202020204" pitchFamily="34" charset="0"/>
                <a:cs typeface="Arial" panose="020B0604020202020204" pitchFamily="34" charset="0"/>
              </a:rPr>
              <a:t>Obrazy</a:t>
            </a:r>
          </a:p>
          <a:p>
            <a:pPr>
              <a:buFontTx/>
              <a:buChar char="-"/>
            </a:pPr>
            <a:r>
              <a:rPr lang="cs-CZ" sz="2000" dirty="0" smtClean="0">
                <a:latin typeface="Arial" panose="020B0604020202020204" pitchFamily="34" charset="0"/>
                <a:cs typeface="Arial" panose="020B0604020202020204" pitchFamily="34" charset="0"/>
              </a:rPr>
              <a:t>Plastiky</a:t>
            </a:r>
          </a:p>
          <a:p>
            <a:pPr>
              <a:buFontTx/>
              <a:buChar char="-"/>
            </a:pPr>
            <a:r>
              <a:rPr lang="cs-CZ" sz="2000" dirty="0" smtClean="0">
                <a:latin typeface="Arial" panose="020B0604020202020204" pitchFamily="34" charset="0"/>
                <a:cs typeface="Arial" panose="020B0604020202020204" pitchFamily="34" charset="0"/>
              </a:rPr>
              <a:t>Ostatní sbírkové předměty </a:t>
            </a:r>
          </a:p>
          <a:p>
            <a:pPr>
              <a:buFontTx/>
              <a:buChar char="-"/>
            </a:pPr>
            <a:r>
              <a:rPr lang="cs-CZ" sz="2000" dirty="0" smtClean="0">
                <a:latin typeface="Arial" panose="020B0604020202020204" pitchFamily="34" charset="0"/>
                <a:cs typeface="Arial" panose="020B0604020202020204" pitchFamily="34" charset="0"/>
              </a:rPr>
              <a:t>Zbraně, historické nebo funkční</a:t>
            </a:r>
            <a:endParaRPr lang="cs-CZ" sz="2000" dirty="0">
              <a:latin typeface="Arial" panose="020B0604020202020204" pitchFamily="34" charset="0"/>
              <a:cs typeface="Arial" panose="020B0604020202020204" pitchFamily="34" charset="0"/>
            </a:endParaRPr>
          </a:p>
          <a:p>
            <a:pPr marL="0" indent="0">
              <a:buNone/>
            </a:pPr>
            <a:endParaRPr lang="cs-CZ"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75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213" y="1182564"/>
            <a:ext cx="7368956" cy="4912638"/>
          </a:xfrm>
          <a:prstGeom prst="rect">
            <a:avLst/>
          </a:prstGeom>
        </p:spPr>
      </p:pic>
      <p:sp>
        <p:nvSpPr>
          <p:cNvPr id="6" name="Zástupný symbol pro obsah 5"/>
          <p:cNvSpPr>
            <a:spLocks noGrp="1"/>
          </p:cNvSpPr>
          <p:nvPr>
            <p:ph idx="1"/>
          </p:nvPr>
        </p:nvSpPr>
        <p:spPr/>
        <p:txBody>
          <a:bodyPr>
            <a:normAutofit/>
          </a:bodyPr>
          <a:lstStyle/>
          <a:p>
            <a:pPr marL="0" indent="0">
              <a:buNone/>
            </a:pPr>
            <a:r>
              <a:rPr lang="cs-CZ" sz="2400" b="1" dirty="0" smtClean="0">
                <a:latin typeface="Arial" panose="020B0604020202020204" pitchFamily="34" charset="0"/>
                <a:cs typeface="Arial" panose="020B0604020202020204" pitchFamily="34" charset="0"/>
              </a:rPr>
              <a:t>Bezpečnostní vitrína</a:t>
            </a:r>
          </a:p>
          <a:p>
            <a:pPr marL="0" indent="0">
              <a:buNone/>
            </a:pPr>
            <a:r>
              <a:rPr lang="cs-CZ" sz="2400" b="1" dirty="0" smtClean="0">
                <a:latin typeface="Arial" panose="020B0604020202020204" pitchFamily="34" charset="0"/>
                <a:cs typeface="Arial" panose="020B0604020202020204" pitchFamily="34" charset="0"/>
              </a:rPr>
              <a:t>na zbraně v expozici</a:t>
            </a:r>
          </a:p>
          <a:p>
            <a:pPr marL="0" indent="0">
              <a:buNone/>
            </a:pPr>
            <a:r>
              <a:rPr lang="cs-CZ" sz="2400" b="1" dirty="0" smtClean="0">
                <a:latin typeface="Arial" panose="020B0604020202020204" pitchFamily="34" charset="0"/>
                <a:cs typeface="Arial" panose="020B0604020202020204" pitchFamily="34" charset="0"/>
              </a:rPr>
              <a:t>              TMB</a:t>
            </a:r>
            <a:endParaRPr lang="cs-CZ"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40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71605" y="1690688"/>
            <a:ext cx="11373633" cy="4171165"/>
          </a:xfrm>
        </p:spPr>
        <p:txBody>
          <a:bodyPr>
            <a:noAutofit/>
          </a:bodyPr>
          <a:lstStyle/>
          <a:p>
            <a:pPr marL="0" indent="0">
              <a:buNone/>
            </a:pPr>
            <a:r>
              <a:rPr lang="cs-CZ" sz="2400" b="1" dirty="0" smtClean="0">
                <a:latin typeface="Arial" panose="020B0604020202020204" pitchFamily="34" charset="0"/>
                <a:cs typeface="Arial" panose="020B0604020202020204" pitchFamily="34" charset="0"/>
              </a:rPr>
              <a:t>                                         Předmětová ochrana</a:t>
            </a:r>
          </a:p>
          <a:p>
            <a:pPr marL="0" indent="0">
              <a:buNone/>
            </a:pPr>
            <a:endParaRPr lang="cs-CZ" sz="2400" b="1" dirty="0">
              <a:latin typeface="Arial" panose="020B0604020202020204" pitchFamily="34" charset="0"/>
              <a:cs typeface="Arial" panose="020B0604020202020204" pitchFamily="34" charset="0"/>
            </a:endParaRPr>
          </a:p>
          <a:p>
            <a:pPr marL="0" indent="0">
              <a:buNone/>
            </a:pPr>
            <a:r>
              <a:rPr lang="cs-CZ" sz="2400" dirty="0" smtClean="0">
                <a:latin typeface="Arial" panose="020B0604020202020204" pitchFamily="34" charset="0"/>
                <a:cs typeface="Arial" panose="020B0604020202020204" pitchFamily="34" charset="0"/>
              </a:rPr>
              <a:t>Předmětová </a:t>
            </a:r>
            <a:r>
              <a:rPr lang="cs-CZ" sz="2400" dirty="0">
                <a:latin typeface="Arial" panose="020B0604020202020204" pitchFamily="34" charset="0"/>
                <a:cs typeface="Arial" panose="020B0604020202020204" pitchFamily="34" charset="0"/>
              </a:rPr>
              <a:t>ochrana  je nejdůležitější součástí ochrany předmětů v expozicích. Je zajišťována dozorčí službou v expozicích,  pomocí mechanických zábran různého druhu (od zábradlí po neprůstřelná antireflexní skla, bezpečnostní vitríny) a v případě těch nejvýznamnějších exponátů i speciálními individuálními elektronickými detektory (čidly). </a:t>
            </a:r>
          </a:p>
          <a:p>
            <a:pPr marL="0" indent="0">
              <a:buNone/>
            </a:pP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65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17090" y="1497012"/>
            <a:ext cx="6550032" cy="4321175"/>
          </a:xfrm>
        </p:spPr>
      </p:pic>
      <p:sp>
        <p:nvSpPr>
          <p:cNvPr id="3" name="Obdélník 2"/>
          <p:cNvSpPr/>
          <p:nvPr/>
        </p:nvSpPr>
        <p:spPr>
          <a:xfrm>
            <a:off x="375781" y="1286496"/>
            <a:ext cx="4471792" cy="2371104"/>
          </a:xfrm>
          <a:prstGeom prst="rect">
            <a:avLst/>
          </a:prstGeom>
        </p:spPr>
        <p:txBody>
          <a:bodyPr wrap="square">
            <a:spAutoFit/>
          </a:bodyPr>
          <a:lstStyle/>
          <a:p>
            <a:pPr marL="457200">
              <a:lnSpc>
                <a:spcPct val="150000"/>
              </a:lnSpc>
              <a:spcAft>
                <a:spcPts val="0"/>
              </a:spcAft>
            </a:pPr>
            <a:endParaRPr lang="cs-CZ" dirty="0">
              <a:effectLst/>
              <a:latin typeface="Times New Roman" panose="02020603050405020304" pitchFamily="18" charset="0"/>
              <a:ea typeface="Times New Roman" panose="02020603050405020304" pitchFamily="18" charset="0"/>
            </a:endParaRPr>
          </a:p>
        </p:txBody>
      </p:sp>
      <p:sp>
        <p:nvSpPr>
          <p:cNvPr id="4" name="Rectangle 18"/>
          <p:cNvSpPr>
            <a:spLocks noChangeArrowheads="1"/>
          </p:cNvSpPr>
          <p:nvPr/>
        </p:nvSpPr>
        <p:spPr bwMode="auto">
          <a:xfrm>
            <a:off x="2743200" y="9405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2" name="TextovéPole 1"/>
          <p:cNvSpPr txBox="1"/>
          <p:nvPr/>
        </p:nvSpPr>
        <p:spPr>
          <a:xfrm>
            <a:off x="1049054" y="1641051"/>
            <a:ext cx="3983277" cy="830997"/>
          </a:xfrm>
          <a:prstGeom prst="rect">
            <a:avLst/>
          </a:prstGeom>
          <a:noFill/>
        </p:spPr>
        <p:txBody>
          <a:bodyPr wrap="square" rtlCol="0">
            <a:spAutoFit/>
          </a:bodyPr>
          <a:lstStyle/>
          <a:p>
            <a:r>
              <a:rPr lang="cs-CZ" sz="2400" b="1" dirty="0" smtClean="0">
                <a:latin typeface="Arial" panose="020B0604020202020204" pitchFamily="34" charset="0"/>
                <a:cs typeface="Arial" panose="020B0604020202020204" pitchFamily="34" charset="0"/>
              </a:rPr>
              <a:t>Mechanická fixace měděného nádobí</a:t>
            </a:r>
            <a:endParaRPr lang="cs-CZ"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61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0218" y="1168668"/>
            <a:ext cx="11402290" cy="4918364"/>
          </a:xfrm>
        </p:spPr>
        <p:txBody>
          <a:bodyPr>
            <a:normAutofit/>
          </a:bodyPr>
          <a:lstStyle/>
          <a:p>
            <a:pPr marL="0" lvl="0" indent="0">
              <a:buNone/>
            </a:pPr>
            <a:r>
              <a:rPr lang="cs-CZ" dirty="0" smtClean="0"/>
              <a:t>Proč </a:t>
            </a:r>
            <a:r>
              <a:rPr lang="cs-CZ" smtClean="0"/>
              <a:t>to děláme!</a:t>
            </a:r>
            <a:endParaRPr lang="cs-CZ" dirty="0"/>
          </a:p>
        </p:txBody>
      </p:sp>
      <p:sp>
        <p:nvSpPr>
          <p:cNvPr id="3" name="Obdélník 2"/>
          <p:cNvSpPr/>
          <p:nvPr/>
        </p:nvSpPr>
        <p:spPr>
          <a:xfrm>
            <a:off x="360219" y="1315233"/>
            <a:ext cx="11402289" cy="458074"/>
          </a:xfrm>
          <a:prstGeom prst="rect">
            <a:avLst/>
          </a:prstGeom>
        </p:spPr>
        <p:txBody>
          <a:bodyPr wrap="square">
            <a:spAutoFit/>
          </a:bodyPr>
          <a:lstStyle/>
          <a:p>
            <a:pPr marL="457200">
              <a:lnSpc>
                <a:spcPct val="150000"/>
              </a:lnSpc>
              <a:spcAft>
                <a:spcPts val="0"/>
              </a:spcAft>
            </a:pPr>
            <a:endParaRPr lang="cs-CZ" dirty="0">
              <a:effectLst/>
              <a:latin typeface="Times New Roman" panose="02020603050405020304" pitchFamily="18" charset="0"/>
              <a:ea typeface="Times New Roman" panose="02020603050405020304" pitchFamily="18" charset="0"/>
            </a:endParaRPr>
          </a:p>
        </p:txBody>
      </p:sp>
      <p:sp>
        <p:nvSpPr>
          <p:cNvPr id="4" name="Rectangle 18"/>
          <p:cNvSpPr>
            <a:spLocks noChangeArrowheads="1"/>
          </p:cNvSpPr>
          <p:nvPr/>
        </p:nvSpPr>
        <p:spPr bwMode="auto">
          <a:xfrm>
            <a:off x="2743200" y="9405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Diagram 5"/>
          <p:cNvGraphicFramePr/>
          <p:nvPr>
            <p:extLst>
              <p:ext uri="{D42A27DB-BD31-4B8C-83A1-F6EECF244321}">
                <p14:modId xmlns:p14="http://schemas.microsoft.com/office/powerpoint/2010/main" val="573270579"/>
              </p:ext>
            </p:extLst>
          </p:nvPr>
        </p:nvGraphicFramePr>
        <p:xfrm>
          <a:off x="2743200" y="1189972"/>
          <a:ext cx="5022937" cy="4848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41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60219" y="1315233"/>
            <a:ext cx="11402289" cy="458074"/>
          </a:xfrm>
          <a:prstGeom prst="rect">
            <a:avLst/>
          </a:prstGeom>
        </p:spPr>
        <p:txBody>
          <a:bodyPr wrap="square">
            <a:spAutoFit/>
          </a:bodyPr>
          <a:lstStyle/>
          <a:p>
            <a:pPr marL="457200">
              <a:lnSpc>
                <a:spcPct val="150000"/>
              </a:lnSpc>
              <a:spcAft>
                <a:spcPts val="0"/>
              </a:spcAft>
            </a:pPr>
            <a:endParaRPr lang="cs-CZ" dirty="0">
              <a:effectLst/>
              <a:latin typeface="Times New Roman" panose="02020603050405020304" pitchFamily="18" charset="0"/>
              <a:ea typeface="Times New Roman" panose="02020603050405020304" pitchFamily="18" charset="0"/>
            </a:endParaRPr>
          </a:p>
        </p:txBody>
      </p:sp>
      <p:sp>
        <p:nvSpPr>
          <p:cNvPr id="4" name="Rectangle 18"/>
          <p:cNvSpPr>
            <a:spLocks noChangeArrowheads="1"/>
          </p:cNvSpPr>
          <p:nvPr/>
        </p:nvSpPr>
        <p:spPr bwMode="auto">
          <a:xfrm>
            <a:off x="2743200" y="9405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65107" y="1415441"/>
            <a:ext cx="6597401" cy="4398267"/>
          </a:xfrm>
        </p:spPr>
      </p:pic>
      <p:sp>
        <p:nvSpPr>
          <p:cNvPr id="2" name="TextovéPole 1"/>
          <p:cNvSpPr txBox="1"/>
          <p:nvPr/>
        </p:nvSpPr>
        <p:spPr>
          <a:xfrm>
            <a:off x="360219" y="1653436"/>
            <a:ext cx="4474828" cy="830997"/>
          </a:xfrm>
          <a:prstGeom prst="rect">
            <a:avLst/>
          </a:prstGeom>
          <a:noFill/>
        </p:spPr>
        <p:txBody>
          <a:bodyPr wrap="square" rtlCol="0">
            <a:spAutoFit/>
          </a:bodyPr>
          <a:lstStyle/>
          <a:p>
            <a:r>
              <a:rPr lang="cs-CZ" sz="2400" b="1" dirty="0" smtClean="0">
                <a:latin typeface="Arial" panose="020B0604020202020204" pitchFamily="34" charset="0"/>
                <a:cs typeface="Arial" panose="020B0604020202020204" pitchFamily="34" charset="0"/>
              </a:rPr>
              <a:t>Mechanická fixace  nádobí v                zámecké expozici</a:t>
            </a:r>
            <a:endParaRPr lang="cs-CZ"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47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3024" y="1308884"/>
            <a:ext cx="11285951" cy="5035464"/>
          </a:xfrm>
        </p:spPr>
        <p:txBody>
          <a:bodyPr>
            <a:normAutofit/>
          </a:bodyPr>
          <a:lstStyle/>
          <a:p>
            <a:pPr marL="0" indent="0">
              <a:buNone/>
            </a:pPr>
            <a:r>
              <a:rPr lang="cs-CZ" sz="2000" b="1" dirty="0" smtClean="0">
                <a:latin typeface="Arial" panose="020B0604020202020204" pitchFamily="34" charset="0"/>
                <a:cs typeface="Arial" panose="020B0604020202020204" pitchFamily="34" charset="0"/>
              </a:rPr>
              <a:t>                                          Prvky </a:t>
            </a:r>
            <a:r>
              <a:rPr lang="cs-CZ" sz="2000" b="1" dirty="0">
                <a:latin typeface="Arial" panose="020B0604020202020204" pitchFamily="34" charset="0"/>
                <a:cs typeface="Arial" panose="020B0604020202020204" pitchFamily="34" charset="0"/>
              </a:rPr>
              <a:t>předmětové </a:t>
            </a:r>
            <a:r>
              <a:rPr lang="cs-CZ" sz="2000" b="1" dirty="0" smtClean="0">
                <a:latin typeface="Arial" panose="020B0604020202020204" pitchFamily="34" charset="0"/>
                <a:cs typeface="Arial" panose="020B0604020202020204" pitchFamily="34" charset="0"/>
              </a:rPr>
              <a:t>ochrany</a:t>
            </a:r>
          </a:p>
          <a:p>
            <a:pPr marL="0" indent="0">
              <a:buNone/>
            </a:pPr>
            <a:r>
              <a:rPr lang="cs-CZ" sz="2000" b="1" dirty="0" smtClean="0">
                <a:latin typeface="Arial" panose="020B0604020202020204" pitchFamily="34" charset="0"/>
                <a:cs typeface="Arial" panose="020B0604020202020204" pitchFamily="34" charset="0"/>
              </a:rPr>
              <a:t> </a:t>
            </a:r>
            <a:endParaRPr lang="cs-CZ" sz="2000" b="1" i="1" dirty="0">
              <a:latin typeface="Arial" panose="020B0604020202020204" pitchFamily="34" charset="0"/>
              <a:cs typeface="Arial" panose="020B0604020202020204" pitchFamily="34" charset="0"/>
            </a:endParaRPr>
          </a:p>
          <a:p>
            <a:pPr marL="0" indent="0">
              <a:buNone/>
            </a:pPr>
            <a:r>
              <a:rPr lang="cs-CZ" sz="2000" b="1" dirty="0">
                <a:latin typeface="Arial" panose="020B0604020202020204" pitchFamily="34" charset="0"/>
                <a:cs typeface="Arial" panose="020B0604020202020204" pitchFamily="34" charset="0"/>
              </a:rPr>
              <a:t> Čidlo LADON</a:t>
            </a:r>
          </a:p>
          <a:p>
            <a:pPr marL="0" indent="0">
              <a:buNone/>
            </a:pPr>
            <a:r>
              <a:rPr lang="cs-CZ" sz="2000" dirty="0" smtClean="0">
                <a:latin typeface="Arial" panose="020B0604020202020204" pitchFamily="34" charset="0"/>
                <a:cs typeface="Arial" panose="020B0604020202020204" pitchFamily="34" charset="0"/>
              </a:rPr>
              <a:t>  Signalizační </a:t>
            </a:r>
            <a:r>
              <a:rPr lang="cs-CZ" sz="2000" dirty="0">
                <a:latin typeface="Arial" panose="020B0604020202020204" pitchFamily="34" charset="0"/>
                <a:cs typeface="Arial" panose="020B0604020202020204" pitchFamily="34" charset="0"/>
              </a:rPr>
              <a:t>systém </a:t>
            </a:r>
            <a:r>
              <a:rPr lang="cs-CZ" sz="2000" dirty="0" err="1">
                <a:latin typeface="Arial" panose="020B0604020202020204" pitchFamily="34" charset="0"/>
                <a:cs typeface="Arial" panose="020B0604020202020204" pitchFamily="34" charset="0"/>
              </a:rPr>
              <a:t>Ladon</a:t>
            </a:r>
            <a:r>
              <a:rPr lang="cs-CZ" sz="2000" dirty="0">
                <a:latin typeface="Arial" panose="020B0604020202020204" pitchFamily="34" charset="0"/>
                <a:cs typeface="Arial" panose="020B0604020202020204" pitchFamily="34" charset="0"/>
              </a:rPr>
              <a:t> je určen pro hromadné střežení   předmětů zavěšených ve výstavních síních, galeriích, depozitářích. </a:t>
            </a:r>
          </a:p>
          <a:p>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393" y="3269293"/>
            <a:ext cx="3502894" cy="253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49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296358"/>
            <a:ext cx="11285951" cy="5035464"/>
          </a:xfrm>
        </p:spPr>
        <p:txBody>
          <a:bodyPr>
            <a:normAutofit/>
          </a:bodyPr>
          <a:lstStyle/>
          <a:p>
            <a:pPr marL="0" indent="0">
              <a:buNone/>
            </a:pPr>
            <a:r>
              <a:rPr lang="cs-CZ" sz="2000" b="1" dirty="0" smtClean="0">
                <a:latin typeface="Arial" panose="020B0604020202020204" pitchFamily="34" charset="0"/>
                <a:cs typeface="Arial" panose="020B0604020202020204" pitchFamily="34" charset="0"/>
              </a:rPr>
              <a:t>                                                    Prvky </a:t>
            </a:r>
            <a:r>
              <a:rPr lang="cs-CZ" sz="2000" b="1" dirty="0">
                <a:latin typeface="Arial" panose="020B0604020202020204" pitchFamily="34" charset="0"/>
                <a:cs typeface="Arial" panose="020B0604020202020204" pitchFamily="34" charset="0"/>
              </a:rPr>
              <a:t>předmětové </a:t>
            </a:r>
            <a:r>
              <a:rPr lang="cs-CZ" sz="2000" b="1" dirty="0" smtClean="0">
                <a:latin typeface="Arial" panose="020B0604020202020204" pitchFamily="34" charset="0"/>
                <a:cs typeface="Arial" panose="020B0604020202020204" pitchFamily="34" charset="0"/>
              </a:rPr>
              <a:t>ochrany</a:t>
            </a:r>
          </a:p>
          <a:p>
            <a:pPr marL="0" indent="0">
              <a:buNone/>
            </a:pPr>
            <a:r>
              <a:rPr lang="cs-CZ" sz="2000" b="1" dirty="0" smtClean="0">
                <a:latin typeface="Arial" panose="020B0604020202020204" pitchFamily="34" charset="0"/>
                <a:cs typeface="Arial" panose="020B0604020202020204" pitchFamily="34" charset="0"/>
              </a:rPr>
              <a:t>Čidlo </a:t>
            </a:r>
            <a:r>
              <a:rPr lang="cs-CZ" sz="2000" b="1" dirty="0" err="1">
                <a:latin typeface="Arial" panose="020B0604020202020204" pitchFamily="34" charset="0"/>
                <a:cs typeface="Arial" panose="020B0604020202020204" pitchFamily="34" charset="0"/>
              </a:rPr>
              <a:t>Michelangelo</a:t>
            </a:r>
            <a:endParaRPr lang="cs-CZ" sz="2000" b="1" dirty="0">
              <a:latin typeface="Arial" panose="020B0604020202020204" pitchFamily="34" charset="0"/>
              <a:cs typeface="Arial" panose="020B0604020202020204" pitchFamily="34" charset="0"/>
            </a:endParaRPr>
          </a:p>
          <a:p>
            <a:pPr marL="0" indent="0">
              <a:lnSpc>
                <a:spcPct val="100000"/>
              </a:lnSpc>
              <a:buNone/>
            </a:pPr>
            <a:r>
              <a:rPr lang="cs-CZ" sz="2000" dirty="0" smtClean="0">
                <a:latin typeface="Arial" panose="020B0604020202020204" pitchFamily="34" charset="0"/>
                <a:cs typeface="Arial" panose="020B0604020202020204" pitchFamily="34" charset="0"/>
              </a:rPr>
              <a:t>  Toto čidlo </a:t>
            </a:r>
            <a:r>
              <a:rPr lang="cs-CZ" sz="2000" dirty="0">
                <a:latin typeface="Arial" panose="020B0604020202020204" pitchFamily="34" charset="0"/>
                <a:cs typeface="Arial" panose="020B0604020202020204" pitchFamily="34" charset="0"/>
              </a:rPr>
              <a:t> je určeno pro střežení předmětů umístěných v expozicích, galeriích, depozitářích. </a:t>
            </a:r>
          </a:p>
          <a:p>
            <a:pPr marL="0" indent="0">
              <a:lnSpc>
                <a:spcPct val="100000"/>
              </a:lnSpc>
              <a:buNone/>
            </a:pPr>
            <a:r>
              <a:rPr lang="cs-CZ" sz="2000" dirty="0" smtClean="0">
                <a:latin typeface="Arial" panose="020B0604020202020204" pitchFamily="34" charset="0"/>
                <a:cs typeface="Arial" panose="020B0604020202020204" pitchFamily="34" charset="0"/>
              </a:rPr>
              <a:t>Umisťuje se pod </a:t>
            </a:r>
            <a:r>
              <a:rPr lang="cs-CZ" sz="2000" dirty="0">
                <a:latin typeface="Arial" panose="020B0604020202020204" pitchFamily="34" charset="0"/>
                <a:cs typeface="Arial" panose="020B0604020202020204" pitchFamily="34" charset="0"/>
              </a:rPr>
              <a:t>střežený předmět , který na něm spočívá svou </a:t>
            </a:r>
            <a:r>
              <a:rPr lang="cs-CZ" sz="2000" dirty="0" smtClean="0">
                <a:latin typeface="Arial" panose="020B0604020202020204" pitchFamily="34" charset="0"/>
                <a:cs typeface="Arial" panose="020B0604020202020204" pitchFamily="34" charset="0"/>
              </a:rPr>
              <a:t>váhou.</a:t>
            </a:r>
            <a:endParaRPr lang="cs-CZ" sz="2000" dirty="0">
              <a:latin typeface="Arial" panose="020B0604020202020204" pitchFamily="34" charset="0"/>
              <a:cs typeface="Arial" panose="020B0604020202020204" pitchFamily="34" charset="0"/>
            </a:endParaRPr>
          </a:p>
          <a:p>
            <a:pPr marL="0" indent="0">
              <a:buNone/>
            </a:pPr>
            <a:endParaRPr lang="cs-CZ" sz="20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405" y="3461946"/>
            <a:ext cx="317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74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296358"/>
            <a:ext cx="11285951" cy="5035464"/>
          </a:xfrm>
        </p:spPr>
        <p:txBody>
          <a:bodyPr>
            <a:normAutofit/>
          </a:bodyPr>
          <a:lstStyle/>
          <a:p>
            <a:pPr marL="0" indent="0">
              <a:buNone/>
            </a:pPr>
            <a:r>
              <a:rPr lang="cs-CZ" sz="2000" b="1" dirty="0" smtClean="0">
                <a:latin typeface="Arial" panose="020B0604020202020204" pitchFamily="34" charset="0"/>
                <a:cs typeface="Arial" panose="020B0604020202020204" pitchFamily="34" charset="0"/>
              </a:rPr>
              <a:t>                                                    Prvky </a:t>
            </a:r>
            <a:r>
              <a:rPr lang="cs-CZ" sz="2000" b="1" dirty="0">
                <a:latin typeface="Arial" panose="020B0604020202020204" pitchFamily="34" charset="0"/>
                <a:cs typeface="Arial" panose="020B0604020202020204" pitchFamily="34" charset="0"/>
              </a:rPr>
              <a:t>předmětové </a:t>
            </a:r>
            <a:r>
              <a:rPr lang="cs-CZ" sz="2000" b="1" dirty="0" smtClean="0">
                <a:latin typeface="Arial" panose="020B0604020202020204" pitchFamily="34" charset="0"/>
                <a:cs typeface="Arial" panose="020B0604020202020204" pitchFamily="34" charset="0"/>
              </a:rPr>
              <a:t>ochrany</a:t>
            </a:r>
          </a:p>
          <a:p>
            <a:pPr marL="0" indent="0">
              <a:buNone/>
            </a:pPr>
            <a:r>
              <a:rPr lang="cs-CZ" sz="2000"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Čidlo </a:t>
            </a:r>
            <a:r>
              <a:rPr lang="cs-CZ" sz="2000" b="1" dirty="0" err="1">
                <a:latin typeface="Arial" panose="020B0604020202020204" pitchFamily="34" charset="0"/>
                <a:cs typeface="Arial" panose="020B0604020202020204" pitchFamily="34" charset="0"/>
              </a:rPr>
              <a:t>Raffael</a:t>
            </a:r>
            <a:endParaRPr lang="cs-CZ" sz="2000" b="1" dirty="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  Čidlo je </a:t>
            </a:r>
            <a:r>
              <a:rPr lang="cs-CZ" sz="2000" dirty="0">
                <a:latin typeface="Arial" panose="020B0604020202020204" pitchFamily="34" charset="0"/>
                <a:cs typeface="Arial" panose="020B0604020202020204" pitchFamily="34" charset="0"/>
              </a:rPr>
              <a:t>určeno k individuálnímu střežení cenných obrazů ve výstavních sálech, expozicích zámků nebo tam, kde je k nim běžný přístup veřejnosti a není zajištěna stálá ostraha. </a:t>
            </a:r>
            <a:r>
              <a:rPr lang="cs-CZ" sz="2000" dirty="0" smtClean="0">
                <a:latin typeface="Arial" panose="020B0604020202020204" pitchFamily="34" charset="0"/>
                <a:cs typeface="Arial" panose="020B0604020202020204" pitchFamily="34" charset="0"/>
              </a:rPr>
              <a:t>Lze použít i pro různé druhy instalací cenných trojrozměrných sbírkových předmětů.</a:t>
            </a:r>
          </a:p>
          <a:p>
            <a:pPr marL="0" indent="0">
              <a:buNone/>
            </a:pPr>
            <a:endParaRPr lang="cs-CZ" sz="2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419" y="3338273"/>
            <a:ext cx="3073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8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71605" y="1690688"/>
            <a:ext cx="11373633" cy="4171165"/>
          </a:xfrm>
        </p:spPr>
        <p:txBody>
          <a:bodyPr>
            <a:noAutofit/>
          </a:bodyPr>
          <a:lstStyle/>
          <a:p>
            <a:pPr marL="0" indent="0">
              <a:buNone/>
            </a:pPr>
            <a:r>
              <a:rPr lang="cs-CZ" sz="2400" b="1" dirty="0" smtClean="0">
                <a:latin typeface="Arial" panose="020B0604020202020204" pitchFamily="34" charset="0"/>
                <a:cs typeface="Arial" panose="020B0604020202020204" pitchFamily="34" charset="0"/>
              </a:rPr>
              <a:t>                      Prostředky </a:t>
            </a:r>
            <a:r>
              <a:rPr lang="cs-CZ" sz="2400" b="1" dirty="0">
                <a:latin typeface="Arial" panose="020B0604020202020204" pitchFamily="34" charset="0"/>
                <a:cs typeface="Arial" panose="020B0604020202020204" pitchFamily="34" charset="0"/>
              </a:rPr>
              <a:t>jednoznačné identifikace sbírkových </a:t>
            </a:r>
            <a:r>
              <a:rPr lang="cs-CZ" sz="2400" b="1" dirty="0" smtClean="0">
                <a:latin typeface="Arial" panose="020B0604020202020204" pitchFamily="34" charset="0"/>
                <a:cs typeface="Arial" panose="020B0604020202020204" pitchFamily="34" charset="0"/>
              </a:rPr>
              <a:t>předmětů</a:t>
            </a:r>
          </a:p>
          <a:p>
            <a:pPr marL="0" indent="0">
              <a:buNone/>
            </a:pPr>
            <a:endParaRPr lang="cs-CZ" sz="2400" b="1" i="1" dirty="0">
              <a:latin typeface="Arial" panose="020B0604020202020204" pitchFamily="34" charset="0"/>
              <a:cs typeface="Arial" panose="020B0604020202020204" pitchFamily="34" charset="0"/>
            </a:endParaRPr>
          </a:p>
          <a:p>
            <a:pPr marL="0" indent="0">
              <a:buNone/>
            </a:pPr>
            <a:r>
              <a:rPr lang="cs-CZ" sz="2400" b="1" dirty="0">
                <a:latin typeface="Arial" panose="020B0604020202020204" pitchFamily="34" charset="0"/>
                <a:cs typeface="Arial" panose="020B0604020202020204" pitchFamily="34" charset="0"/>
              </a:rPr>
              <a:t>Textová a obrazová dokumentace</a:t>
            </a:r>
          </a:p>
          <a:p>
            <a:pPr marL="0" indent="0">
              <a:buNone/>
            </a:pPr>
            <a:r>
              <a:rPr lang="cs-CZ" sz="2400" dirty="0">
                <a:latin typeface="Arial" panose="020B0604020202020204" pitchFamily="34" charset="0"/>
                <a:cs typeface="Arial" panose="020B0604020202020204" pitchFamily="34" charset="0"/>
              </a:rPr>
              <a:t>  Používané způsoby zabezpečení majetku mechanickými nebo elektronickými systémy jsou stále velice důležité a nezbytné, ale i přes jejich neustálý technický vývoj nelze nikdy vyloučit, že mohou být překonány. Vždy je třeba brát v úvahu i lidský faktor, který může jakékoliv ochranné systémy znehodnotit nebo zcela vyřadit. Proto musí muzea při formulování své bezpečnostní politiky a připravenosti na řešení mimořádných situací  vzít v úvahu i případ, kdy odcizení nebo krádeži předmětu dojde. </a:t>
            </a:r>
          </a:p>
          <a:p>
            <a:pPr marL="0" indent="0">
              <a:buNone/>
            </a:pP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77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55948" y="1252278"/>
            <a:ext cx="11836052" cy="4910528"/>
          </a:xfrm>
        </p:spPr>
        <p:txBody>
          <a:bodyPr>
            <a:noAutofit/>
          </a:bodyPr>
          <a:lstStyle/>
          <a:p>
            <a:pPr marL="0" indent="0">
              <a:buNone/>
            </a:pPr>
            <a:r>
              <a:rPr lang="cs-CZ" sz="2400" b="1" dirty="0" smtClean="0">
                <a:latin typeface="Arial" panose="020B0604020202020204" pitchFamily="34" charset="0"/>
                <a:cs typeface="Arial" panose="020B0604020202020204" pitchFamily="34" charset="0"/>
              </a:rPr>
              <a:t>                               Bezpečnostní </a:t>
            </a:r>
            <a:r>
              <a:rPr lang="cs-CZ" sz="2400" b="1" dirty="0">
                <a:latin typeface="Arial" panose="020B0604020202020204" pitchFamily="34" charset="0"/>
                <a:cs typeface="Arial" panose="020B0604020202020204" pitchFamily="34" charset="0"/>
              </a:rPr>
              <a:t>značení sbírkových </a:t>
            </a:r>
            <a:r>
              <a:rPr lang="cs-CZ" sz="2400" b="1" dirty="0" smtClean="0">
                <a:latin typeface="Arial" panose="020B0604020202020204" pitchFamily="34" charset="0"/>
                <a:cs typeface="Arial" panose="020B0604020202020204" pitchFamily="34" charset="0"/>
              </a:rPr>
              <a:t>předmětů</a:t>
            </a:r>
            <a:endParaRPr lang="cs-CZ" sz="2400" b="1" i="1" dirty="0">
              <a:latin typeface="Arial" panose="020B0604020202020204" pitchFamily="34" charset="0"/>
              <a:cs typeface="Arial" panose="020B0604020202020204" pitchFamily="34" charset="0"/>
            </a:endParaRPr>
          </a:p>
          <a:p>
            <a:pPr marL="0" indent="0">
              <a:buNone/>
            </a:pPr>
            <a:r>
              <a:rPr lang="cs-CZ" sz="2400" dirty="0" smtClean="0">
                <a:latin typeface="Arial" panose="020B0604020202020204" pitchFamily="34" charset="0"/>
                <a:cs typeface="Arial" panose="020B0604020202020204" pitchFamily="34" charset="0"/>
              </a:rPr>
              <a:t>  Způsob </a:t>
            </a:r>
            <a:r>
              <a:rPr lang="cs-CZ" sz="2400" dirty="0">
                <a:latin typeface="Arial" panose="020B0604020202020204" pitchFamily="34" charset="0"/>
                <a:cs typeface="Arial" panose="020B0604020202020204" pitchFamily="34" charset="0"/>
              </a:rPr>
              <a:t>identifikace a značení sbírkových předmětů  v muzeích a galeriích vyplývá ze zákona č. 122/2000 Sb., o ochraně sbírek muzejní povahy a změně některých dalších zákonů (§ 9, odst.1, písm. d/) a vyhlášky MK ČR č. 275/2000 Sb. k tomuto zákonu (§ 2, odst.6). Základním identifikačním prvkem je inventární číslo, které je tvořeno písmenným znakem a pořadovým číslem z průběžných záznamů systematické sbírkové evidence ve sbírkových inventářích. Tímto inventárním číslem musí být sbírkový předmět označen tak, aby číslo nebylo snadno odstranitelné, ale zároveň aby jím nebyl znehodnocen vlastní předmět a omezeny možnosti jeho prezentace</a:t>
            </a:r>
            <a:r>
              <a:rPr lang="cs-CZ" sz="2400" dirty="0" smtClean="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rPr>
              <a:t>V praxi bývá tímto značením zpravidla papírový štítek s údaji bezpečně přilepenými na rubu předmětu (bývá zde uvedeno i jméno instituce) nebo napsané netoxickou barvou na nepohledové straně trojrozměrného předmětu (v tomto případě zpravidla chybí jasná identifikace instituce, v rámci uložení v depozitáři bývá identifikace řešena papírovou odnímatelnou visačkou</a:t>
            </a:r>
            <a:r>
              <a:rPr lang="cs-CZ" sz="2400" dirty="0" smtClean="0">
                <a:latin typeface="Arial" panose="020B0604020202020204" pitchFamily="34" charset="0"/>
                <a:cs typeface="Arial" panose="020B0604020202020204" pitchFamily="34" charset="0"/>
              </a:rPr>
              <a:t>).</a:t>
            </a: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72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55948" y="1515324"/>
            <a:ext cx="11836052" cy="4910528"/>
          </a:xfrm>
        </p:spPr>
        <p:txBody>
          <a:bodyPr>
            <a:noAutofit/>
          </a:bodyPr>
          <a:lstStyle/>
          <a:p>
            <a:pPr marL="0" indent="0">
              <a:buNone/>
            </a:pPr>
            <a:r>
              <a:rPr lang="cs-CZ" sz="2400" b="1" dirty="0" smtClean="0"/>
              <a:t>                                     </a:t>
            </a:r>
            <a:r>
              <a:rPr lang="cs-CZ" sz="2400" b="1" dirty="0" smtClean="0">
                <a:latin typeface="Arial" panose="020B0604020202020204" pitchFamily="34" charset="0"/>
                <a:cs typeface="Arial" panose="020B0604020202020204" pitchFamily="34" charset="0"/>
              </a:rPr>
              <a:t>Bezpečnostní </a:t>
            </a:r>
            <a:r>
              <a:rPr lang="cs-CZ" sz="2400" b="1" dirty="0">
                <a:latin typeface="Arial" panose="020B0604020202020204" pitchFamily="34" charset="0"/>
                <a:cs typeface="Arial" panose="020B0604020202020204" pitchFamily="34" charset="0"/>
              </a:rPr>
              <a:t>značení sbírkových </a:t>
            </a:r>
            <a:r>
              <a:rPr lang="cs-CZ" sz="2400" b="1" dirty="0" smtClean="0">
                <a:latin typeface="Arial" panose="020B0604020202020204" pitchFamily="34" charset="0"/>
                <a:cs typeface="Arial" panose="020B0604020202020204" pitchFamily="34" charset="0"/>
              </a:rPr>
              <a:t>předmětů</a:t>
            </a:r>
          </a:p>
          <a:p>
            <a:pPr marL="0" indent="0">
              <a:buNone/>
            </a:pPr>
            <a:endParaRPr lang="cs-CZ" sz="2400" b="1" i="1" dirty="0">
              <a:latin typeface="Arial" panose="020B0604020202020204" pitchFamily="34" charset="0"/>
              <a:cs typeface="Arial" panose="020B0604020202020204" pitchFamily="34" charset="0"/>
            </a:endParaRPr>
          </a:p>
          <a:p>
            <a:pPr marL="0" indent="0">
              <a:buNone/>
            </a:pPr>
            <a:r>
              <a:rPr lang="cs-CZ" sz="2400" dirty="0" smtClean="0">
                <a:latin typeface="Arial" panose="020B0604020202020204" pitchFamily="34" charset="0"/>
                <a:cs typeface="Arial" panose="020B0604020202020204" pitchFamily="34" charset="0"/>
              </a:rPr>
              <a:t>  Předměty </a:t>
            </a:r>
            <a:r>
              <a:rPr lang="cs-CZ" sz="2400" dirty="0">
                <a:latin typeface="Arial" panose="020B0604020202020204" pitchFamily="34" charset="0"/>
                <a:cs typeface="Arial" panose="020B0604020202020204" pitchFamily="34" charset="0"/>
              </a:rPr>
              <a:t>označené bezpečnostními identifikačními prvky a evidované v databázi lze rychle, jednoduše a spolehlivě identifikovat. Identifikace je možná jak podle vlastních (výrobních) identifikačních údajů, tak podle přidaných identifikačních prvků. Nezáleží na tom, je-li předmět zcizen nebo ztracen, vždy se výrazně zvyšuje šance na jeho navrácení. Aplikace identifikačních prvků na chráněné předměty je přitom jednoduchá a rychlá. Ochranné funkce  tohoto systému značení jsou evidenční a identifikační, nezajišťují fyzickou ostrahu. Dobře značené a chráněné věci nejsou lehce prodejné a mohou být při nelegálním držení velice nebezpečné – stávají se tím prakticky bezcennými, a to již před jejich zcizením.</a:t>
            </a:r>
          </a:p>
          <a:p>
            <a:pPr marL="0" indent="0">
              <a:buNone/>
            </a:pP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48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75781" y="1240078"/>
            <a:ext cx="11369457" cy="4621776"/>
          </a:xfrm>
        </p:spPr>
        <p:txBody>
          <a:bodyPr>
            <a:noAutofit/>
          </a:bodyPr>
          <a:lstStyle/>
          <a:p>
            <a:pPr marL="0" indent="0">
              <a:buNone/>
            </a:pPr>
            <a:endParaRPr lang="cs-CZ" sz="2400" dirty="0">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375780" y="1334922"/>
            <a:ext cx="11369458" cy="508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                                                            M</a:t>
            </a:r>
            <a:r>
              <a:rPr kumimoji="0" lang="cs-CZ" altLang="cs-CZ" sz="2000" b="1" i="0" u="none" strike="noStrike" cap="none" normalizeH="0" baseline="0" dirty="0" smtClean="0" bmk="">
                <a:ln>
                  <a:noFill/>
                </a:ln>
                <a:solidFill>
                  <a:schemeClr val="tx1"/>
                </a:solidFill>
                <a:effectLst/>
                <a:ea typeface="MS Mincho" panose="02020609040205080304" pitchFamily="49" charset="-128"/>
                <a:cs typeface="Arial" panose="020B0604020202020204" pitchFamily="34" charset="0"/>
              </a:rPr>
              <a:t>ikrotečky</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sz="2000" b="1" i="0" u="none" strike="noStrike" cap="none" normalizeH="0" baseline="0" dirty="0" smtClean="0" bmk="">
              <a:ln>
                <a:noFill/>
              </a:ln>
              <a:solidFill>
                <a:schemeClr val="tx1"/>
              </a:solidFill>
              <a:effectLst/>
              <a:cs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bmk="">
                <a:ln>
                  <a:noFill/>
                </a:ln>
                <a:solidFill>
                  <a:schemeClr val="tx1"/>
                </a:solidFill>
                <a:effectLst/>
                <a:ea typeface="MS Mincho" panose="02020609040205080304" pitchFamily="49" charset="-128"/>
                <a:cs typeface="Arial" panose="020B0604020202020204" pitchFamily="34" charset="0"/>
              </a:rPr>
              <a:t>Mikrotečky jsou miniaturní částice polyesterového filmu o průměru kolem 0,5 – 0,3 mm a síle menší než 0,1 mm. Na mikrotečce je laserem zapsán identifikační kód, stejný pro jeden zásobník. Aplikace se provádí natíráním nebo stříkáním velice pevného a přilnavého lepidla nebo laku s rozptýlenými mikrotečkami. Nalezené mikrotečky se čtou kapesním mikroskopem.</a:t>
            </a:r>
            <a:endParaRPr lang="cs-CZ" altLang="cs-CZ" sz="2000" dirty="0" bmk="">
              <a:ea typeface="MS Mincho" panose="02020609040205080304" pitchFamily="49" charset="-128"/>
              <a:cs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sz="2000" b="1" i="0" u="none" strike="noStrike" cap="none" normalizeH="0" baseline="0" dirty="0" smtClean="0" bmk="">
              <a:ln>
                <a:noFill/>
              </a:ln>
              <a:solidFill>
                <a:schemeClr val="tx1"/>
              </a:solidFill>
              <a:effectLst/>
              <a:cs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smtClean="0" bmk="">
                <a:ln>
                  <a:noFill/>
                </a:ln>
                <a:solidFill>
                  <a:schemeClr val="tx1"/>
                </a:solidFill>
                <a:effectLst/>
                <a:ea typeface="MS Mincho" panose="02020609040205080304" pitchFamily="49" charset="-128"/>
                <a:cs typeface="Arial" panose="020B0604020202020204" pitchFamily="34" charset="0"/>
              </a:rPr>
              <a:t>                                                              Mikročipy</a:t>
            </a:r>
          </a:p>
          <a:p>
            <a:pPr marL="0" marR="0" lvl="0" indent="449263" algn="l" defTabSz="914400" rtl="0" eaLnBrk="0" fontAlgn="base" latinLnBrk="0" hangingPunct="0">
              <a:lnSpc>
                <a:spcPct val="100000"/>
              </a:lnSpc>
              <a:spcBef>
                <a:spcPct val="0"/>
              </a:spcBef>
              <a:spcAft>
                <a:spcPct val="0"/>
              </a:spcAft>
              <a:buClrTx/>
              <a:buSzTx/>
              <a:buFontTx/>
              <a:buNone/>
              <a:tabLst/>
            </a:pPr>
            <a:endParaRPr lang="cs-CZ" altLang="cs-CZ" sz="2000" b="1" dirty="0" bmk="">
              <a:cs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bmk="">
                <a:ln>
                  <a:noFill/>
                </a:ln>
                <a:solidFill>
                  <a:schemeClr val="tx1"/>
                </a:solidFill>
                <a:effectLst/>
                <a:ea typeface="MS Mincho" panose="02020609040205080304" pitchFamily="49" charset="-128"/>
                <a:cs typeface="Arial" panose="020B0604020202020204" pitchFamily="34" charset="0"/>
              </a:rPr>
              <a:t>Mikročipy jsou miniaturní elektronické prvky, které mají nevratně naprogramován identifikační kód přímo ve výrobě. Počet možných kombinací se pohybuje ve stovkách miliard a výrobce garantuje, že neexistují dva mikročipy se stejným kódem. Vlastní čip je pasivní a je aktivován pouze v poli příslušného čtecího zařízení. Pro zvýšení čtecího dosahu a zajištění odolnosti proti vnějším vlivům je čip vybaven miniaturní anténkou a společně s ní je zapouzdřen – zhotoven transpondér neboli TAG</a:t>
            </a:r>
            <a:r>
              <a:rPr kumimoji="0" lang="cs-CZ" altLang="cs-CZ" sz="2000" b="0"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 </a:t>
            </a:r>
            <a:endParaRPr kumimoji="0" lang="cs-CZ" altLang="cs-CZ" sz="2000" b="0" i="0" u="none" strike="noStrike" cap="none" normalizeH="0" baseline="0" dirty="0" smtClean="0">
              <a:ln>
                <a:noFill/>
              </a:ln>
              <a:solidFill>
                <a:schemeClr val="tx1"/>
              </a:solidFill>
              <a:effectLst/>
              <a:cs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66508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1640339" y="5471540"/>
            <a:ext cx="3019487" cy="996524"/>
          </a:xfrm>
        </p:spPr>
        <p:txBody>
          <a:bodyPr>
            <a:noAutofit/>
          </a:bodyPr>
          <a:lstStyle/>
          <a:p>
            <a:pPr marL="0" indent="0">
              <a:buNone/>
            </a:pPr>
            <a:r>
              <a:rPr lang="cs-CZ" sz="2400" b="1" dirty="0" smtClean="0">
                <a:latin typeface="Arial" panose="020B0604020202020204" pitchFamily="34" charset="0"/>
                <a:cs typeface="Arial" panose="020B0604020202020204" pitchFamily="34" charset="0"/>
              </a:rPr>
              <a:t>Čtečka mikroteček</a:t>
            </a:r>
            <a:endParaRPr lang="cs-CZ" sz="2400" b="1" dirty="0">
              <a:latin typeface="Arial" panose="020B0604020202020204" pitchFamily="34" charset="0"/>
              <a:cs typeface="Arial" panose="020B0604020202020204" pitchFamily="34" charset="0"/>
            </a:endParaRPr>
          </a:p>
        </p:txBody>
      </p:sp>
      <p:pic>
        <p:nvPicPr>
          <p:cNvPr id="18434" name="Picture 2" descr="Digitální mikroskop, USB, zvětšení 10x až 20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902" y="1815948"/>
            <a:ext cx="2552363" cy="315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6829536" y="5196875"/>
            <a:ext cx="3776996" cy="93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cs-CZ" altLang="cs-CZ" sz="2400" b="1" i="0" u="none" strike="noStrike" cap="none" normalizeH="0" baseline="0" dirty="0" smtClean="0" bmk="">
                <a:ln>
                  <a:noFill/>
                </a:ln>
                <a:solidFill>
                  <a:schemeClr val="tx1"/>
                </a:solidFill>
                <a:effectLst/>
                <a:latin typeface="Arial" panose="020B0604020202020204" pitchFamily="34" charset="0"/>
                <a:cs typeface="Arial" panose="020B0604020202020204" pitchFamily="34" charset="0"/>
              </a:rPr>
              <a:t>Čtecí zařízení mikročipů</a:t>
            </a:r>
            <a:endParaRPr kumimoji="0" lang="cs-CZ" altLang="cs-CZ" sz="24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smtClean="0">
              <a:ln>
                <a:noFill/>
              </a:ln>
              <a:solidFill>
                <a:schemeClr val="tx1"/>
              </a:solidFill>
              <a:effectLst/>
              <a:latin typeface="Arial" panose="020B0604020202020204" pitchFamily="34" charset="0"/>
            </a:endParaRPr>
          </a:p>
        </p:txBody>
      </p:sp>
      <p:pic>
        <p:nvPicPr>
          <p:cNvPr id="18435" name="Picture 3" descr="Identifikační souprava RFID - čtečka univerzální ruční KRIMISTOP 125/134kHz, externí anténa, USB"/>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11623" y="1815676"/>
            <a:ext cx="3894909" cy="31548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104503"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5121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224216" y="1377863"/>
            <a:ext cx="11470918" cy="4990905"/>
          </a:xfrm>
        </p:spPr>
        <p:txBody>
          <a:bodyPr>
            <a:noAutofit/>
          </a:bodyPr>
          <a:lstStyle/>
          <a:p>
            <a:pPr marL="0" indent="0">
              <a:buNone/>
            </a:pPr>
            <a:r>
              <a:rPr lang="cs-CZ" sz="2400" b="1" dirty="0" smtClean="0">
                <a:latin typeface="Arial" panose="020B0604020202020204" pitchFamily="34" charset="0"/>
                <a:cs typeface="Arial" panose="020B0604020202020204" pitchFamily="34" charset="0"/>
              </a:rPr>
              <a:t>                                              Utajované </a:t>
            </a:r>
            <a:r>
              <a:rPr lang="cs-CZ" sz="2400" b="1" dirty="0">
                <a:latin typeface="Arial" panose="020B0604020202020204" pitchFamily="34" charset="0"/>
                <a:cs typeface="Arial" panose="020B0604020202020204" pitchFamily="34" charset="0"/>
              </a:rPr>
              <a:t>informace</a:t>
            </a:r>
            <a:endParaRPr lang="cs-CZ" sz="2400" b="1" i="1" dirty="0">
              <a:latin typeface="Arial" panose="020B0604020202020204" pitchFamily="34" charset="0"/>
              <a:cs typeface="Arial" panose="020B0604020202020204" pitchFamily="34" charset="0"/>
            </a:endParaRPr>
          </a:p>
          <a:p>
            <a:pPr marL="0" indent="0">
              <a:buNone/>
            </a:pPr>
            <a:r>
              <a:rPr lang="cs-CZ" sz="24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Nařízení </a:t>
            </a:r>
            <a:r>
              <a:rPr lang="cs-CZ" sz="2000" dirty="0">
                <a:latin typeface="Arial" panose="020B0604020202020204" pitchFamily="34" charset="0"/>
                <a:cs typeface="Arial" panose="020B0604020202020204" pitchFamily="34" charset="0"/>
              </a:rPr>
              <a:t>vlády č. 522/2005 Sb., kterým se stanoví seznam utajovaných informací , ve znění nařízení vlády č. 240/2008 Sb. v příloze 4 stanoví následující Seznam utajovaných informací v oblasti působnosti ministerstva kultury (ve stupni „Vyhrazeno“):</a:t>
            </a:r>
          </a:p>
          <a:p>
            <a:pPr marL="0" indent="0">
              <a:buNone/>
            </a:pPr>
            <a:r>
              <a:rPr lang="cs-CZ" sz="2000" dirty="0">
                <a:latin typeface="Arial" panose="020B0604020202020204" pitchFamily="34" charset="0"/>
                <a:cs typeface="Arial" panose="020B0604020202020204" pitchFamily="34" charset="0"/>
              </a:rPr>
              <a:t>Projektová dokumentace elektrické zabezpečovací signalizace, uzavřeného televizního systému, tísňového systému nebo systému pro kontrolu vstupu sloužící ochraně objektu, v nichž jsou uchovávány kulturní statky, proti krádežím, loupežím a poškozování cizí věci.</a:t>
            </a:r>
          </a:p>
          <a:p>
            <a:pPr marL="0" indent="0">
              <a:buNone/>
            </a:pPr>
            <a:r>
              <a:rPr lang="cs-CZ" sz="2000" dirty="0">
                <a:latin typeface="Arial" panose="020B0604020202020204" pitchFamily="34" charset="0"/>
                <a:cs typeface="Arial" panose="020B0604020202020204" pitchFamily="34" charset="0"/>
              </a:rPr>
              <a:t>Souhrnná informace o stavu realizace zabezpečení kulturních statků proti krádežím, loupežím a poškozování cizí věci.</a:t>
            </a:r>
          </a:p>
          <a:p>
            <a:pPr marL="0" indent="0">
              <a:buNone/>
            </a:pPr>
            <a:r>
              <a:rPr lang="cs-CZ" sz="2000" dirty="0">
                <a:latin typeface="Arial" panose="020B0604020202020204" pitchFamily="34" charset="0"/>
                <a:cs typeface="Arial" panose="020B0604020202020204" pitchFamily="34" charset="0"/>
              </a:rPr>
              <a:t>V praxi to znamená povinnost zabezpečit  mechanickými prostředky spadajícími nejméně do kategorie „Vyhrazené“ provozovatelem muzea určené prostory, kde se nachází projektová dokumentace.</a:t>
            </a:r>
          </a:p>
          <a:p>
            <a:pPr marL="0" indent="0">
              <a:buNone/>
            </a:pPr>
            <a:r>
              <a:rPr lang="cs-CZ" sz="2000" dirty="0">
                <a:latin typeface="Arial" panose="020B0604020202020204" pitchFamily="34" charset="0"/>
                <a:cs typeface="Arial" panose="020B0604020202020204" pitchFamily="34" charset="0"/>
              </a:rPr>
              <a:t>Informace o zabezpečovacím systému je tedy dobré omezit na sdělení, že ten či onen objekt je dobře zabezpečen proti vloupání, krádeži, požáru apod</a:t>
            </a:r>
            <a:r>
              <a:rPr lang="cs-CZ" sz="2400" dirty="0">
                <a:latin typeface="Arial" panose="020B0604020202020204" pitchFamily="34" charset="0"/>
                <a:cs typeface="Arial" panose="020B0604020202020204" pitchFamily="34" charset="0"/>
              </a:rPr>
              <a:t>.</a:t>
            </a:r>
          </a:p>
          <a:p>
            <a:pPr marL="0" indent="0">
              <a:buNone/>
            </a:pP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31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0218" y="1217699"/>
            <a:ext cx="11402290" cy="4918364"/>
          </a:xfrm>
        </p:spPr>
        <p:txBody>
          <a:bodyPr>
            <a:normAutofit fontScale="25000" lnSpcReduction="20000"/>
          </a:bodyPr>
          <a:lstStyle/>
          <a:p>
            <a:pPr marL="0" lvl="0" indent="0">
              <a:buNone/>
            </a:pPr>
            <a:r>
              <a:rPr lang="cs-CZ" sz="8000" b="1" dirty="0" smtClean="0">
                <a:latin typeface="Arial" panose="020B0604020202020204" pitchFamily="34" charset="0"/>
                <a:cs typeface="Arial" panose="020B0604020202020204" pitchFamily="34" charset="0"/>
              </a:rPr>
              <a:t>1. Analýza rizik</a:t>
            </a:r>
            <a:endParaRPr lang="cs-CZ" sz="8000" dirty="0">
              <a:latin typeface="Arial" panose="020B0604020202020204" pitchFamily="34" charset="0"/>
              <a:cs typeface="Arial" panose="020B0604020202020204" pitchFamily="34" charset="0"/>
            </a:endParaRPr>
          </a:p>
          <a:p>
            <a:pPr marL="0" indent="0">
              <a:buNone/>
            </a:pPr>
            <a:r>
              <a:rPr lang="cs-CZ" sz="8000" dirty="0" smtClean="0">
                <a:latin typeface="Arial" panose="020B0604020202020204" pitchFamily="34" charset="0"/>
                <a:cs typeface="Arial" panose="020B0604020202020204" pitchFamily="34" charset="0"/>
              </a:rPr>
              <a:t>    Analýza </a:t>
            </a:r>
            <a:r>
              <a:rPr lang="cs-CZ" sz="8000" dirty="0">
                <a:latin typeface="Arial" panose="020B0604020202020204" pitchFamily="34" charset="0"/>
                <a:cs typeface="Arial" panose="020B0604020202020204" pitchFamily="34" charset="0"/>
              </a:rPr>
              <a:t>rizik zahrnuje základní postupy při uplatnění metod analýzy na konkrétním modelovém příkladu v praxi. </a:t>
            </a:r>
            <a:r>
              <a:rPr lang="cs-CZ" sz="8000" dirty="0" smtClean="0">
                <a:latin typeface="Arial" panose="020B0604020202020204" pitchFamily="34" charset="0"/>
                <a:cs typeface="Arial" panose="020B0604020202020204" pitchFamily="34" charset="0"/>
              </a:rPr>
              <a:t>Využívá </a:t>
            </a:r>
            <a:r>
              <a:rPr lang="cs-CZ" sz="8000" dirty="0">
                <a:latin typeface="Arial" panose="020B0604020202020204" pitchFamily="34" charset="0"/>
                <a:cs typeface="Arial" panose="020B0604020202020204" pitchFamily="34" charset="0"/>
              </a:rPr>
              <a:t>přitom i projektů výzkumu a vývoje příspěvkových organizací ministerstva kultury</a:t>
            </a:r>
            <a:r>
              <a:rPr lang="cs-CZ" sz="8000" dirty="0" smtClean="0">
                <a:latin typeface="Arial" panose="020B0604020202020204" pitchFamily="34" charset="0"/>
                <a:cs typeface="Arial" panose="020B0604020202020204" pitchFamily="34" charset="0"/>
              </a:rPr>
              <a:t>.</a:t>
            </a:r>
          </a:p>
          <a:p>
            <a:pPr marL="0" lvl="0" indent="0">
              <a:buNone/>
            </a:pPr>
            <a:r>
              <a:rPr lang="cs-CZ" sz="8000" b="1" dirty="0" smtClean="0">
                <a:latin typeface="Arial" panose="020B0604020202020204" pitchFamily="34" charset="0"/>
                <a:cs typeface="Arial" panose="020B0604020202020204" pitchFamily="34" charset="0"/>
              </a:rPr>
              <a:t>2. Optimalizace </a:t>
            </a:r>
            <a:r>
              <a:rPr lang="cs-CZ" sz="8000" b="1" dirty="0">
                <a:latin typeface="Arial" panose="020B0604020202020204" pitchFamily="34" charset="0"/>
                <a:cs typeface="Arial" panose="020B0604020202020204" pitchFamily="34" charset="0"/>
              </a:rPr>
              <a:t>výběru bezpečnostních </a:t>
            </a:r>
            <a:r>
              <a:rPr lang="cs-CZ" sz="8000" b="1" dirty="0" smtClean="0">
                <a:latin typeface="Arial" panose="020B0604020202020204" pitchFamily="34" charset="0"/>
                <a:cs typeface="Arial" panose="020B0604020202020204" pitchFamily="34" charset="0"/>
              </a:rPr>
              <a:t>technologií</a:t>
            </a:r>
            <a:endParaRPr lang="cs-CZ" sz="8000" dirty="0">
              <a:latin typeface="Arial" panose="020B0604020202020204" pitchFamily="34" charset="0"/>
              <a:cs typeface="Arial" panose="020B0604020202020204" pitchFamily="34" charset="0"/>
            </a:endParaRPr>
          </a:p>
          <a:p>
            <a:pPr marL="0" indent="0">
              <a:buNone/>
            </a:pPr>
            <a:r>
              <a:rPr lang="cs-CZ" sz="8000" dirty="0" smtClean="0">
                <a:latin typeface="Arial" panose="020B0604020202020204" pitchFamily="34" charset="0"/>
                <a:cs typeface="Arial" panose="020B0604020202020204" pitchFamily="34" charset="0"/>
              </a:rPr>
              <a:t>     Výběr </a:t>
            </a:r>
            <a:r>
              <a:rPr lang="cs-CZ" sz="8000" dirty="0">
                <a:latin typeface="Arial" panose="020B0604020202020204" pitchFamily="34" charset="0"/>
                <a:cs typeface="Arial" panose="020B0604020202020204" pitchFamily="34" charset="0"/>
              </a:rPr>
              <a:t>technických prvků a technologických postupů pro budování bezpečnostního systému.</a:t>
            </a:r>
          </a:p>
          <a:p>
            <a:pPr marL="0" indent="0">
              <a:buNone/>
            </a:pPr>
            <a:r>
              <a:rPr lang="cs-CZ" sz="8000" dirty="0">
                <a:latin typeface="Arial" panose="020B0604020202020204" pitchFamily="34" charset="0"/>
                <a:cs typeface="Arial" panose="020B0604020202020204" pitchFamily="34" charset="0"/>
              </a:rPr>
              <a:t> </a:t>
            </a:r>
          </a:p>
          <a:p>
            <a:pPr marL="0" lvl="0" indent="0">
              <a:buNone/>
            </a:pPr>
            <a:r>
              <a:rPr lang="cs-CZ" sz="8000" b="1" dirty="0" smtClean="0">
                <a:latin typeface="Arial" panose="020B0604020202020204" pitchFamily="34" charset="0"/>
                <a:cs typeface="Arial" panose="020B0604020202020204" pitchFamily="34" charset="0"/>
              </a:rPr>
              <a:t>3. Způsoby </a:t>
            </a:r>
            <a:r>
              <a:rPr lang="cs-CZ" sz="8000" b="1" dirty="0">
                <a:latin typeface="Arial" panose="020B0604020202020204" pitchFamily="34" charset="0"/>
                <a:cs typeface="Arial" panose="020B0604020202020204" pitchFamily="34" charset="0"/>
              </a:rPr>
              <a:t>zabezpečení prostor dle typologie sbírkových </a:t>
            </a:r>
            <a:r>
              <a:rPr lang="cs-CZ" sz="8000" b="1" dirty="0" smtClean="0">
                <a:latin typeface="Arial" panose="020B0604020202020204" pitchFamily="34" charset="0"/>
                <a:cs typeface="Arial" panose="020B0604020202020204" pitchFamily="34" charset="0"/>
              </a:rPr>
              <a:t>předmětů</a:t>
            </a:r>
            <a:endParaRPr lang="cs-CZ" sz="8000" dirty="0">
              <a:latin typeface="Arial" panose="020B0604020202020204" pitchFamily="34" charset="0"/>
              <a:cs typeface="Arial" panose="020B0604020202020204" pitchFamily="34" charset="0"/>
            </a:endParaRPr>
          </a:p>
          <a:p>
            <a:pPr marL="0" indent="0">
              <a:buNone/>
            </a:pPr>
            <a:r>
              <a:rPr lang="cs-CZ" sz="8000" dirty="0" smtClean="0">
                <a:latin typeface="Arial" panose="020B0604020202020204" pitchFamily="34" charset="0"/>
                <a:cs typeface="Arial" panose="020B0604020202020204" pitchFamily="34" charset="0"/>
              </a:rPr>
              <a:t>    Různé </a:t>
            </a:r>
            <a:r>
              <a:rPr lang="cs-CZ" sz="8000" dirty="0">
                <a:latin typeface="Arial" panose="020B0604020202020204" pitchFamily="34" charset="0"/>
                <a:cs typeface="Arial" panose="020B0604020202020204" pitchFamily="34" charset="0"/>
              </a:rPr>
              <a:t>typy sbírkových předmětů vyžadují různé přístupy vzhledem k ohrožení pro různé druhy materiálů, rozměrů a druhů sbírkových předmětů v expozicích a depozitářích.</a:t>
            </a:r>
          </a:p>
          <a:p>
            <a:pPr marL="0" indent="0">
              <a:buNone/>
            </a:pPr>
            <a:r>
              <a:rPr lang="cs-CZ" sz="8000" dirty="0">
                <a:latin typeface="Arial" panose="020B0604020202020204" pitchFamily="34" charset="0"/>
                <a:cs typeface="Arial" panose="020B0604020202020204" pitchFamily="34" charset="0"/>
              </a:rPr>
              <a:t> </a:t>
            </a:r>
          </a:p>
          <a:p>
            <a:pPr marL="0" lvl="0" indent="0">
              <a:buNone/>
            </a:pPr>
            <a:r>
              <a:rPr lang="cs-CZ" sz="8000" b="1" dirty="0" smtClean="0">
                <a:latin typeface="Arial" panose="020B0604020202020204" pitchFamily="34" charset="0"/>
                <a:cs typeface="Arial" panose="020B0604020202020204" pitchFamily="34" charset="0"/>
              </a:rPr>
              <a:t>4. Předmětová ochrana</a:t>
            </a:r>
            <a:endParaRPr lang="cs-CZ" sz="8000" dirty="0">
              <a:latin typeface="Arial" panose="020B0604020202020204" pitchFamily="34" charset="0"/>
              <a:cs typeface="Arial" panose="020B0604020202020204" pitchFamily="34" charset="0"/>
            </a:endParaRPr>
          </a:p>
          <a:p>
            <a:pPr marL="0" indent="0">
              <a:buNone/>
            </a:pPr>
            <a:r>
              <a:rPr lang="cs-CZ" sz="8000" dirty="0" smtClean="0">
                <a:latin typeface="Arial" panose="020B0604020202020204" pitchFamily="34" charset="0"/>
                <a:cs typeface="Arial" panose="020B0604020202020204" pitchFamily="34" charset="0"/>
              </a:rPr>
              <a:t>    Předmětová </a:t>
            </a:r>
            <a:r>
              <a:rPr lang="cs-CZ" sz="8000" dirty="0">
                <a:latin typeface="Arial" panose="020B0604020202020204" pitchFamily="34" charset="0"/>
                <a:cs typeface="Arial" panose="020B0604020202020204" pitchFamily="34" charset="0"/>
              </a:rPr>
              <a:t>ochrana je nejdůležitější součástí ochrany expozic. Důležitý je výběr vhodných prvků ochrany pro jednotlivé typy sbírkových předmětů, prostředky jednoznačné identifikace sbírkových předmětů, sledování pohybu sbírkových předmětů a kontrola prostředí jejich dlouhodobého uložení.</a:t>
            </a:r>
          </a:p>
          <a:p>
            <a:pPr marL="0" indent="0">
              <a:buNone/>
            </a:pPr>
            <a:endParaRPr lang="cs-CZ" sz="8000" dirty="0">
              <a:latin typeface="Arial" panose="020B0604020202020204" pitchFamily="34" charset="0"/>
              <a:cs typeface="Arial" panose="020B0604020202020204" pitchFamily="34" charset="0"/>
            </a:endParaRPr>
          </a:p>
          <a:p>
            <a:pPr marL="0" indent="0">
              <a:buNone/>
            </a:pPr>
            <a:r>
              <a:rPr lang="cs-CZ" dirty="0"/>
              <a:t/>
            </a:r>
            <a:br>
              <a:rPr lang="cs-CZ" dirty="0"/>
            </a:br>
            <a:endParaRPr lang="cs-CZ" dirty="0"/>
          </a:p>
        </p:txBody>
      </p:sp>
      <p:sp>
        <p:nvSpPr>
          <p:cNvPr id="3" name="Obdélník 2"/>
          <p:cNvSpPr/>
          <p:nvPr/>
        </p:nvSpPr>
        <p:spPr>
          <a:xfrm>
            <a:off x="360219" y="1315233"/>
            <a:ext cx="11402289" cy="458074"/>
          </a:xfrm>
          <a:prstGeom prst="rect">
            <a:avLst/>
          </a:prstGeom>
        </p:spPr>
        <p:txBody>
          <a:bodyPr wrap="square">
            <a:spAutoFit/>
          </a:bodyPr>
          <a:lstStyle/>
          <a:p>
            <a:pPr marL="457200">
              <a:lnSpc>
                <a:spcPct val="150000"/>
              </a:lnSpc>
              <a:spcAft>
                <a:spcPts val="0"/>
              </a:spcAft>
            </a:pPr>
            <a:endParaRPr lang="cs-CZ"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370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222070" y="1514397"/>
            <a:ext cx="11470918" cy="4990905"/>
          </a:xfrm>
        </p:spPr>
        <p:txBody>
          <a:bodyPr>
            <a:noAutofit/>
          </a:bodyPr>
          <a:lstStyle/>
          <a:p>
            <a:pPr marL="0" indent="0">
              <a:buNone/>
            </a:pPr>
            <a:r>
              <a:rPr lang="cs-CZ" sz="2400" b="1" dirty="0" smtClean="0">
                <a:latin typeface="Arial" panose="020B0604020202020204" pitchFamily="34" charset="0"/>
                <a:cs typeface="Arial" panose="020B0604020202020204" pitchFamily="34" charset="0"/>
              </a:rPr>
              <a:t>                                    Postupy </a:t>
            </a:r>
            <a:r>
              <a:rPr lang="cs-CZ" sz="2400" b="1" dirty="0">
                <a:latin typeface="Arial" panose="020B0604020202020204" pitchFamily="34" charset="0"/>
                <a:cs typeface="Arial" panose="020B0604020202020204" pitchFamily="34" charset="0"/>
              </a:rPr>
              <a:t>v případě zmizení </a:t>
            </a:r>
            <a:r>
              <a:rPr lang="cs-CZ" sz="2400" b="1" dirty="0" smtClean="0">
                <a:latin typeface="Arial" panose="020B0604020202020204" pitchFamily="34" charset="0"/>
                <a:cs typeface="Arial" panose="020B0604020202020204" pitchFamily="34" charset="0"/>
              </a:rPr>
              <a:t>předmětu</a:t>
            </a:r>
          </a:p>
          <a:p>
            <a:pPr marL="0" indent="0">
              <a:buNone/>
            </a:pPr>
            <a:endParaRPr lang="cs-CZ" sz="2400" b="1" i="1" dirty="0">
              <a:latin typeface="Arial" panose="020B0604020202020204" pitchFamily="34" charset="0"/>
              <a:cs typeface="Arial" panose="020B0604020202020204" pitchFamily="34" charset="0"/>
            </a:endParaRPr>
          </a:p>
          <a:p>
            <a:pPr marL="0" indent="0">
              <a:buNone/>
            </a:pPr>
            <a:r>
              <a:rPr lang="cs-CZ" sz="2400" dirty="0" smtClean="0">
                <a:latin typeface="Arial" panose="020B0604020202020204" pitchFamily="34" charset="0"/>
                <a:cs typeface="Arial" panose="020B0604020202020204" pitchFamily="34" charset="0"/>
              </a:rPr>
              <a:t>  Pro </a:t>
            </a:r>
            <a:r>
              <a:rPr lang="cs-CZ" sz="2400" dirty="0">
                <a:latin typeface="Arial" panose="020B0604020202020204" pitchFamily="34" charset="0"/>
                <a:cs typeface="Arial" panose="020B0604020202020204" pitchFamily="34" charset="0"/>
              </a:rPr>
              <a:t>úspěšnost navrácení předmětu v případě krádeží nebo jejich zmizení je kritická doba okamžitě po zaznamenání takové události. Pracovníci muzea musí být připraveni okamžitě reagovat, protože v případě krádeže nejde jen o ztrátu části sbírky, a tím i k jejímu znehodnocení , ale i o čest a dobré jméno jak celé instituce, tak i jejich vlastní. V případě fatálního selhání lidského faktoru může být nejen postižené muzeum, ale i ostatní muzea v zemi terčem posměchu se všemi vedlejšími efekty – ztráty zájmu sponzorů, zřizovatele, snížení finanční podpory apod.  </a:t>
            </a:r>
          </a:p>
          <a:p>
            <a:pPr marL="0" indent="0">
              <a:buNone/>
            </a:pPr>
            <a:r>
              <a:rPr lang="cs-CZ" sz="2400" dirty="0" smtClean="0">
                <a:latin typeface="Arial" panose="020B0604020202020204" pitchFamily="34" charset="0"/>
                <a:cs typeface="Arial" panose="020B0604020202020204" pitchFamily="34" charset="0"/>
              </a:rPr>
              <a:t>  Opatření</a:t>
            </a:r>
            <a:r>
              <a:rPr lang="cs-CZ" sz="2400" dirty="0">
                <a:latin typeface="Arial" panose="020B0604020202020204" pitchFamily="34" charset="0"/>
                <a:cs typeface="Arial" panose="020B0604020202020204" pitchFamily="34" charset="0"/>
              </a:rPr>
              <a:t>, která by při takovéto mimořádné události měla následovat, lze rozdělit do tří hlavních skupin  – opatření okamžitá, následná a dlouhodobá.</a:t>
            </a:r>
          </a:p>
          <a:p>
            <a:pPr marL="0" indent="0">
              <a:buNone/>
            </a:pPr>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16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60541" y="1331517"/>
            <a:ext cx="11470918" cy="4990905"/>
          </a:xfrm>
        </p:spPr>
        <p:txBody>
          <a:bodyPr>
            <a:noAutofit/>
          </a:bodyPr>
          <a:lstStyle/>
          <a:p>
            <a:pPr marL="0" indent="0">
              <a:buNone/>
            </a:pP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Okamžitá opatření </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při mimořádné </a:t>
            </a:r>
            <a:r>
              <a:rPr lang="cs-CZ" sz="2000" b="1" dirty="0" smtClean="0">
                <a:latin typeface="Arial" panose="020B0604020202020204" pitchFamily="34" charset="0"/>
                <a:cs typeface="Arial" panose="020B0604020202020204" pitchFamily="34" charset="0"/>
              </a:rPr>
              <a:t>události</a:t>
            </a:r>
            <a:endParaRPr lang="cs-CZ" sz="2000" dirty="0">
              <a:latin typeface="Arial" panose="020B0604020202020204" pitchFamily="34" charset="0"/>
              <a:cs typeface="Arial" panose="020B0604020202020204" pitchFamily="34" charset="0"/>
            </a:endParaRPr>
          </a:p>
          <a:p>
            <a:pPr lvl="0"/>
            <a:r>
              <a:rPr lang="cs-CZ" sz="2000" dirty="0">
                <a:latin typeface="Arial" panose="020B0604020202020204" pitchFamily="34" charset="0"/>
                <a:cs typeface="Arial" panose="020B0604020202020204" pitchFamily="34" charset="0"/>
              </a:rPr>
              <a:t>uzavření prostor, kde se krádež stala</a:t>
            </a:r>
          </a:p>
          <a:p>
            <a:pPr lvl="0"/>
            <a:r>
              <a:rPr lang="cs-CZ" sz="2000" dirty="0">
                <a:latin typeface="Arial" panose="020B0604020202020204" pitchFamily="34" charset="0"/>
                <a:cs typeface="Arial" panose="020B0604020202020204" pitchFamily="34" charset="0"/>
              </a:rPr>
              <a:t>okamžité pozorné monitorování všech návštěvníků a pracovníků, kteří opouštějí budovu </a:t>
            </a:r>
          </a:p>
          <a:p>
            <a:pPr lvl="0"/>
            <a:r>
              <a:rPr lang="cs-CZ" sz="2000" dirty="0">
                <a:latin typeface="Arial" panose="020B0604020202020204" pitchFamily="34" charset="0"/>
                <a:cs typeface="Arial" panose="020B0604020202020204" pitchFamily="34" charset="0"/>
              </a:rPr>
              <a:t>nahlášení krádeže nebo zmizení Policii ČR </a:t>
            </a:r>
          </a:p>
          <a:p>
            <a:pPr lvl="0"/>
            <a:r>
              <a:rPr lang="cs-CZ" sz="2000" dirty="0">
                <a:latin typeface="Arial" panose="020B0604020202020204" pitchFamily="34" charset="0"/>
                <a:cs typeface="Arial" panose="020B0604020202020204" pitchFamily="34" charset="0"/>
              </a:rPr>
              <a:t>zabezpečení veškerých prostředků dokumentujících průběh nebo okolnosti události proti neoprávněné manipulaci (nahrávky z bezpečnostních kamer, data z ústředna EZS…)</a:t>
            </a:r>
          </a:p>
          <a:p>
            <a:pPr lvl="0"/>
            <a:r>
              <a:rPr lang="cs-CZ" sz="2000" dirty="0">
                <a:latin typeface="Arial" panose="020B0604020202020204" pitchFamily="34" charset="0"/>
                <a:cs typeface="Arial" panose="020B0604020202020204" pitchFamily="34" charset="0"/>
              </a:rPr>
              <a:t>nahlášení krádeže řediteli </a:t>
            </a:r>
            <a:r>
              <a:rPr lang="cs-CZ" sz="2000" dirty="0" smtClean="0">
                <a:latin typeface="Arial" panose="020B0604020202020204" pitchFamily="34" charset="0"/>
                <a:cs typeface="Arial" panose="020B0604020202020204" pitchFamily="34" charset="0"/>
              </a:rPr>
              <a:t>muzea</a:t>
            </a:r>
          </a:p>
          <a:p>
            <a:pPr marL="0" lvl="0" indent="0">
              <a:buNone/>
            </a:pPr>
            <a:endParaRPr lang="cs-CZ" sz="2000" dirty="0" smtClean="0">
              <a:latin typeface="Arial" panose="020B0604020202020204" pitchFamily="34" charset="0"/>
              <a:cs typeface="Arial" panose="020B0604020202020204" pitchFamily="34" charset="0"/>
            </a:endParaRPr>
          </a:p>
          <a:p>
            <a:pPr marL="0" lvl="0" indent="0">
              <a:buNone/>
            </a:pPr>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Následná </a:t>
            </a:r>
            <a:r>
              <a:rPr lang="cs-CZ" sz="2000" b="1" dirty="0" smtClean="0">
                <a:latin typeface="Arial" panose="020B0604020202020204" pitchFamily="34" charset="0"/>
                <a:cs typeface="Arial" panose="020B0604020202020204" pitchFamily="34" charset="0"/>
              </a:rPr>
              <a:t>opatření</a:t>
            </a:r>
          </a:p>
          <a:p>
            <a:pPr marL="0" lvl="0" indent="0">
              <a:buNone/>
            </a:pPr>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nejlépe </a:t>
            </a:r>
            <a:r>
              <a:rPr lang="cs-CZ" sz="2000" dirty="0">
                <a:latin typeface="Arial" panose="020B0604020202020204" pitchFamily="34" charset="0"/>
                <a:cs typeface="Arial" panose="020B0604020202020204" pitchFamily="34" charset="0"/>
              </a:rPr>
              <a:t>téhož dne, kdy se krádež </a:t>
            </a:r>
            <a:r>
              <a:rPr lang="cs-CZ" sz="2000" dirty="0" smtClean="0">
                <a:latin typeface="Arial" panose="020B0604020202020204" pitchFamily="34" charset="0"/>
                <a:cs typeface="Arial" panose="020B0604020202020204" pitchFamily="34" charset="0"/>
              </a:rPr>
              <a:t>udála:</a:t>
            </a:r>
            <a:endParaRPr lang="cs-CZ" sz="2000" dirty="0">
              <a:latin typeface="Arial" panose="020B0604020202020204" pitchFamily="34" charset="0"/>
              <a:cs typeface="Arial" panose="020B0604020202020204" pitchFamily="34" charset="0"/>
            </a:endParaRPr>
          </a:p>
          <a:p>
            <a:pPr lvl="0"/>
            <a:r>
              <a:rPr lang="cs-CZ" sz="2000" dirty="0">
                <a:latin typeface="Arial" panose="020B0604020202020204" pitchFamily="34" charset="0"/>
                <a:cs typeface="Arial" panose="020B0604020202020204" pitchFamily="34" charset="0"/>
              </a:rPr>
              <a:t>vyhledání a předání veškeré relevantní dokumentace Policii ČR, zejména fotografie předmětu pokud možno v elektronické formě formuláře SEUD</a:t>
            </a:r>
          </a:p>
          <a:p>
            <a:endParaRPr 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64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60541" y="1293939"/>
            <a:ext cx="11470918" cy="4990905"/>
          </a:xfrm>
        </p:spPr>
        <p:txBody>
          <a:bodyPr>
            <a:noAutofit/>
          </a:bodyPr>
          <a:lstStyle/>
          <a:p>
            <a:pPr marL="0" indent="0">
              <a:buNone/>
            </a:pPr>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Dlouhodobá </a:t>
            </a:r>
            <a:r>
              <a:rPr lang="cs-CZ" sz="2000" b="1" dirty="0">
                <a:latin typeface="Arial" panose="020B0604020202020204" pitchFamily="34" charset="0"/>
                <a:cs typeface="Arial" panose="020B0604020202020204" pitchFamily="34" charset="0"/>
              </a:rPr>
              <a:t>opatření</a:t>
            </a:r>
            <a:r>
              <a:rPr lang="cs-CZ" sz="2000" dirty="0">
                <a:latin typeface="Arial" panose="020B0604020202020204" pitchFamily="34" charset="0"/>
                <a:cs typeface="Arial" panose="020B0604020202020204" pitchFamily="34" charset="0"/>
              </a:rPr>
              <a:t> </a:t>
            </a:r>
          </a:p>
          <a:p>
            <a:pPr lvl="0"/>
            <a:r>
              <a:rPr lang="cs-CZ" sz="2000" dirty="0">
                <a:latin typeface="Arial" panose="020B0604020202020204" pitchFamily="34" charset="0"/>
                <a:cs typeface="Arial" panose="020B0604020202020204" pitchFamily="34" charset="0"/>
              </a:rPr>
              <a:t>kontrola, zda Police ČR vyhlásila celostátní, příp. i mezinárodní </a:t>
            </a:r>
            <a:r>
              <a:rPr lang="cs-CZ" sz="2000" dirty="0" smtClean="0">
                <a:latin typeface="Arial" panose="020B0604020202020204" pitchFamily="34" charset="0"/>
                <a:cs typeface="Arial" panose="020B0604020202020204" pitchFamily="34" charset="0"/>
              </a:rPr>
              <a:t>pátrání </a:t>
            </a:r>
            <a:r>
              <a:rPr lang="cs-CZ" sz="2000" dirty="0" err="1" smtClean="0">
                <a:latin typeface="Arial" panose="020B0604020202020204" pitchFamily="34" charset="0"/>
                <a:cs typeface="Arial" panose="020B0604020202020204" pitchFamily="34" charset="0"/>
              </a:rPr>
              <a:t>INTERPOLu</a:t>
            </a:r>
            <a:r>
              <a:rPr lang="cs-CZ" sz="2000" dirty="0" smtClean="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a:p>
            <a:pPr lvl="0"/>
            <a:r>
              <a:rPr lang="cs-CZ" sz="2000" dirty="0">
                <a:latin typeface="Arial" panose="020B0604020202020204" pitchFamily="34" charset="0"/>
                <a:cs typeface="Arial" panose="020B0604020202020204" pitchFamily="34" charset="0"/>
              </a:rPr>
              <a:t>nahlášení pojistné události příslušné pojišťovně (v případě, že se na předmět vztahuje pojistná smlouva)</a:t>
            </a:r>
          </a:p>
          <a:p>
            <a:pPr lvl="0"/>
            <a:r>
              <a:rPr lang="cs-CZ" sz="2000" dirty="0">
                <a:latin typeface="Arial" panose="020B0604020202020204" pitchFamily="34" charset="0"/>
                <a:cs typeface="Arial" panose="020B0604020202020204" pitchFamily="34" charset="0"/>
              </a:rPr>
              <a:t>spolupráce se soukromými společnostmi zabývajícími se vyhledáváním ztracených kulturních statků (např. Art </a:t>
            </a:r>
            <a:r>
              <a:rPr lang="cs-CZ" sz="2000" dirty="0" err="1">
                <a:latin typeface="Arial" panose="020B0604020202020204" pitchFamily="34" charset="0"/>
                <a:cs typeface="Arial" panose="020B0604020202020204" pitchFamily="34" charset="0"/>
              </a:rPr>
              <a:t>Loss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Register</a:t>
            </a:r>
            <a:r>
              <a:rPr lang="cs-CZ" sz="2000" dirty="0">
                <a:latin typeface="Arial" panose="020B0604020202020204" pitchFamily="34" charset="0"/>
                <a:cs typeface="Arial" panose="020B0604020202020204" pitchFamily="34" charset="0"/>
              </a:rPr>
              <a:t>)</a:t>
            </a:r>
          </a:p>
          <a:p>
            <a:pPr lvl="0"/>
            <a:r>
              <a:rPr lang="cs-CZ" sz="2000" dirty="0">
                <a:latin typeface="Arial" panose="020B0604020202020204" pitchFamily="34" charset="0"/>
                <a:cs typeface="Arial" panose="020B0604020202020204" pitchFamily="34" charset="0"/>
              </a:rPr>
              <a:t>spolupráce s příslušnými mezinárodními oborovými organizacemi za účelem zveřejnění informací o zmizelém sbírkovém předmětu (AMG ČR, RG ČR, ICOM, UNESCO,…) </a:t>
            </a:r>
          </a:p>
          <a:p>
            <a:pPr lvl="0"/>
            <a:r>
              <a:rPr lang="cs-CZ" sz="2000" dirty="0" smtClean="0">
                <a:latin typeface="Arial" panose="020B0604020202020204" pitchFamily="34" charset="0"/>
                <a:cs typeface="Arial" panose="020B0604020202020204" pitchFamily="34" charset="0"/>
              </a:rPr>
              <a:t>průběžná </a:t>
            </a:r>
            <a:r>
              <a:rPr lang="cs-CZ" sz="2000" dirty="0">
                <a:latin typeface="Arial" panose="020B0604020202020204" pitchFamily="34" charset="0"/>
                <a:cs typeface="Arial" panose="020B0604020202020204" pitchFamily="34" charset="0"/>
              </a:rPr>
              <a:t>kontrola aukčních katalogů, obchodů se starožitnostmi a veletrhů starožitností (ve spolupráci s MK ČR a Národním památkovým ústavem)</a:t>
            </a:r>
          </a:p>
          <a:p>
            <a:pPr lvl="0"/>
            <a:r>
              <a:rPr lang="cs-CZ" sz="2000" dirty="0">
                <a:latin typeface="Arial" panose="020B0604020202020204" pitchFamily="34" charset="0"/>
                <a:cs typeface="Arial" panose="020B0604020202020204" pitchFamily="34" charset="0"/>
              </a:rPr>
              <a:t>kontrola internetové aplikace SEUD a dostupných mezinárodních databází </a:t>
            </a:r>
          </a:p>
          <a:p>
            <a:pPr lvl="0"/>
            <a:r>
              <a:rPr lang="cs-CZ" sz="2000" dirty="0">
                <a:latin typeface="Arial" panose="020B0604020202020204" pitchFamily="34" charset="0"/>
                <a:cs typeface="Arial" panose="020B0604020202020204" pitchFamily="34" charset="0"/>
              </a:rPr>
              <a:t>průběžné informování vedení muzea a zřizovatele o přijatých opatřeních </a:t>
            </a:r>
          </a:p>
          <a:p>
            <a:pPr lvl="0"/>
            <a:r>
              <a:rPr lang="cs-CZ" sz="2000" dirty="0">
                <a:latin typeface="Arial" panose="020B0604020202020204" pitchFamily="34" charset="0"/>
                <a:cs typeface="Arial" panose="020B0604020202020204" pitchFamily="34" charset="0"/>
              </a:rPr>
              <a:t>za souhlasu vyšetřovatelů informování hromadných sdělovacích prostředků – vždy pouze jednou, k tomuto účelu určenou osobou</a:t>
            </a:r>
          </a:p>
          <a:p>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346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5371" y="780097"/>
            <a:ext cx="2510459" cy="2451618"/>
          </a:xfrm>
        </p:spPr>
        <p:txBody>
          <a:bodyPr>
            <a:normAutofit/>
          </a:bodyPr>
          <a:lstStyle/>
          <a:p>
            <a:r>
              <a:rPr lang="cs-CZ" sz="2800" b="1" dirty="0" smtClean="0">
                <a:latin typeface="Arial" panose="020B0604020202020204" pitchFamily="34" charset="0"/>
                <a:cs typeface="Arial" panose="020B0604020202020204" pitchFamily="34" charset="0"/>
              </a:rPr>
              <a:t>Vandalismus, extremismus</a:t>
            </a:r>
            <a:endParaRPr lang="cs-CZ" sz="2800" b="1" dirty="0">
              <a:latin typeface="Arial" panose="020B0604020202020204" pitchFamily="34" charset="0"/>
              <a:cs typeface="Arial" panose="020B0604020202020204" pitchFamily="34" charset="0"/>
            </a:endParaRPr>
          </a:p>
        </p:txBody>
      </p:sp>
      <p:pic>
        <p:nvPicPr>
          <p:cNvPr id="5" name="Obrázek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138437" y="1661574"/>
            <a:ext cx="5254657" cy="395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a:hlinkClick r:id="rId2"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25702" y="1299961"/>
            <a:ext cx="2998230" cy="46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09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47382" y="2084743"/>
            <a:ext cx="10515600" cy="1325563"/>
          </a:xfrm>
        </p:spPr>
        <p:txBody>
          <a:bodyPr/>
          <a:lstStyle/>
          <a:p>
            <a:pPr algn="ctr"/>
            <a:r>
              <a:rPr lang="cs-CZ" b="1" dirty="0" smtClean="0"/>
              <a:t>Děkuji Vám za pozornost</a:t>
            </a:r>
            <a:endParaRPr lang="cs-CZ" b="1" dirty="0"/>
          </a:p>
        </p:txBody>
      </p:sp>
    </p:spTree>
    <p:extLst>
      <p:ext uri="{BB962C8B-B14F-4D97-AF65-F5344CB8AC3E}">
        <p14:creationId xmlns:p14="http://schemas.microsoft.com/office/powerpoint/2010/main" val="48141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87718" y="1191491"/>
            <a:ext cx="11360728" cy="4916200"/>
          </a:xfrm>
        </p:spPr>
        <p:txBody>
          <a:bodyPr>
            <a:noAutofit/>
          </a:bodyPr>
          <a:lstStyle/>
          <a:p>
            <a:pPr marL="0" indent="0" algn="ctr">
              <a:spcBef>
                <a:spcPts val="1200"/>
              </a:spcBef>
              <a:spcAft>
                <a:spcPts val="300"/>
              </a:spcAft>
              <a:buNone/>
            </a:pPr>
            <a:r>
              <a:rPr lang="cs-CZ" sz="2000" b="1" kern="1600" dirty="0">
                <a:latin typeface="Arial" panose="020B0604020202020204" pitchFamily="34" charset="0"/>
                <a:cs typeface="Arial" panose="020B0604020202020204" pitchFamily="34" charset="0"/>
              </a:rPr>
              <a:t>Analýza rizik</a:t>
            </a:r>
          </a:p>
          <a:p>
            <a:pPr indent="0">
              <a:lnSpc>
                <a:spcPct val="100000"/>
              </a:lnSpc>
              <a:spcBef>
                <a:spcPts val="600"/>
              </a:spcBef>
              <a:spcAft>
                <a:spcPts val="0"/>
              </a:spcAft>
              <a:buNone/>
            </a:pPr>
            <a:r>
              <a:rPr lang="cs-CZ" sz="2000" dirty="0" smtClean="0">
                <a:latin typeface="Arial" panose="020B0604020202020204" pitchFamily="34" charset="0"/>
                <a:ea typeface="Times New Roman" panose="02020603050405020304" pitchFamily="18" charset="0"/>
                <a:cs typeface="Arial" panose="020B0604020202020204" pitchFamily="34" charset="0"/>
              </a:rPr>
              <a:t>  Pro </a:t>
            </a:r>
            <a:r>
              <a:rPr lang="cs-CZ" sz="2000" dirty="0">
                <a:latin typeface="Arial" panose="020B0604020202020204" pitchFamily="34" charset="0"/>
                <a:ea typeface="Times New Roman" panose="02020603050405020304" pitchFamily="18" charset="0"/>
                <a:cs typeface="Arial" panose="020B0604020202020204" pitchFamily="34" charset="0"/>
              </a:rPr>
              <a:t>muzea platí obecně platné předpisy z oblasti požární ochrany, bezpečnosti a ochrany zdraví při práci, ochrany osobních dat atd. Základním posláním je ochrana a uchování kulturního dědictví, tedy muzejních sbírek, příp. historických budov a jejich interiérů, kde jsou sbírky vystavovány nebo dlouhodobě uchovávány. </a:t>
            </a:r>
          </a:p>
          <a:p>
            <a:pPr marL="342900" lvl="0" indent="-342900">
              <a:lnSpc>
                <a:spcPct val="100000"/>
              </a:lnSpc>
              <a:spcAft>
                <a:spcPts val="0"/>
              </a:spcAft>
              <a:buFont typeface="Times New Roman" panose="02020603050405020304" pitchFamily="18" charset="0"/>
              <a:buChar char="-"/>
            </a:pPr>
            <a:r>
              <a:rPr lang="cs-CZ" sz="2000" b="1" dirty="0">
                <a:latin typeface="Arial" panose="020B0604020202020204" pitchFamily="34" charset="0"/>
                <a:ea typeface="Times New Roman" panose="02020603050405020304" pitchFamily="18" charset="0"/>
                <a:cs typeface="Arial" panose="020B0604020202020204" pitchFamily="34" charset="0"/>
              </a:rPr>
              <a:t>bezpečnostní management</a:t>
            </a:r>
            <a:r>
              <a:rPr lang="cs-CZ" sz="2000" dirty="0">
                <a:latin typeface="Arial" panose="020B0604020202020204" pitchFamily="34" charset="0"/>
                <a:ea typeface="Times New Roman" panose="02020603050405020304" pitchFamily="18" charset="0"/>
                <a:cs typeface="Arial" panose="020B0604020202020204" pitchFamily="34" charset="0"/>
              </a:rPr>
              <a:t>  je souhrn všech řídicích nástrojů, opatření a procedur ovlivňujících úroveň bezpečnosti kulturní </a:t>
            </a:r>
            <a:r>
              <a:rPr lang="cs-CZ" sz="2000" dirty="0" smtClean="0">
                <a:latin typeface="Arial" panose="020B0604020202020204" pitchFamily="34" charset="0"/>
                <a:ea typeface="Times New Roman" panose="02020603050405020304" pitchFamily="18" charset="0"/>
                <a:cs typeface="Arial" panose="020B0604020202020204" pitchFamily="34" charset="0"/>
              </a:rPr>
              <a:t>instituce </a:t>
            </a:r>
            <a:endParaRPr lang="cs-CZ"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0000"/>
              </a:lnSpc>
              <a:spcAft>
                <a:spcPts val="0"/>
              </a:spcAft>
              <a:buFont typeface="Times New Roman" panose="02020603050405020304" pitchFamily="18" charset="0"/>
              <a:buChar char="-"/>
            </a:pPr>
            <a:r>
              <a:rPr lang="cs-CZ" sz="2000" b="1" dirty="0">
                <a:latin typeface="Arial" panose="020B0604020202020204" pitchFamily="34" charset="0"/>
                <a:ea typeface="Times New Roman" panose="02020603050405020304" pitchFamily="18" charset="0"/>
                <a:cs typeface="Arial" panose="020B0604020202020204" pitchFamily="34" charset="0"/>
              </a:rPr>
              <a:t>bezpečnostní systém muzea</a:t>
            </a:r>
            <a:r>
              <a:rPr lang="cs-CZ" sz="2000" dirty="0">
                <a:latin typeface="Arial" panose="020B0604020202020204" pitchFamily="34" charset="0"/>
                <a:ea typeface="Times New Roman" panose="02020603050405020304" pitchFamily="18" charset="0"/>
                <a:cs typeface="Arial" panose="020B0604020202020204" pitchFamily="34" charset="0"/>
              </a:rPr>
              <a:t> </a:t>
            </a:r>
            <a:r>
              <a:rPr lang="cs-CZ" sz="2000" b="1" dirty="0">
                <a:latin typeface="Arial" panose="020B0604020202020204" pitchFamily="34" charset="0"/>
                <a:ea typeface="Times New Roman" panose="02020603050405020304" pitchFamily="18" charset="0"/>
                <a:cs typeface="Arial" panose="020B0604020202020204" pitchFamily="34" charset="0"/>
              </a:rPr>
              <a:t> </a:t>
            </a:r>
            <a:r>
              <a:rPr lang="cs-CZ" sz="2000" dirty="0">
                <a:latin typeface="Arial" panose="020B0604020202020204" pitchFamily="34" charset="0"/>
                <a:ea typeface="Times New Roman" panose="02020603050405020304" pitchFamily="18" charset="0"/>
                <a:cs typeface="Arial" panose="020B0604020202020204" pitchFamily="34" charset="0"/>
              </a:rPr>
              <a:t>je souhrnem všech technických prostředků a organizačních opatření, jejichž cílem je zajistit bezpečnost muzea nebo galerie na požadované úrovni podle všech stanovených pravidel bezpečnostního managementu </a:t>
            </a:r>
          </a:p>
          <a:p>
            <a:pPr marL="342900" lvl="0" indent="-342900">
              <a:lnSpc>
                <a:spcPct val="100000"/>
              </a:lnSpc>
              <a:spcAft>
                <a:spcPts val="0"/>
              </a:spcAft>
              <a:buFont typeface="Times New Roman" panose="02020603050405020304" pitchFamily="18" charset="0"/>
              <a:buChar char="-"/>
            </a:pPr>
            <a:r>
              <a:rPr lang="cs-CZ" sz="2000" dirty="0">
                <a:latin typeface="Arial" panose="020B0604020202020204" pitchFamily="34" charset="0"/>
                <a:ea typeface="Times New Roman" panose="02020603050405020304" pitchFamily="18" charset="0"/>
                <a:cs typeface="Arial" panose="020B0604020202020204" pitchFamily="34" charset="0"/>
              </a:rPr>
              <a:t> </a:t>
            </a:r>
            <a:r>
              <a:rPr lang="cs-CZ" sz="2000" b="1" dirty="0">
                <a:latin typeface="Arial" panose="020B0604020202020204" pitchFamily="34" charset="0"/>
                <a:ea typeface="Times New Roman" panose="02020603050405020304" pitchFamily="18" charset="0"/>
                <a:cs typeface="Arial" panose="020B0604020202020204" pitchFamily="34" charset="0"/>
              </a:rPr>
              <a:t>bezpečnost muzea</a:t>
            </a:r>
            <a:r>
              <a:rPr lang="cs-CZ" sz="2000" dirty="0">
                <a:latin typeface="Arial" panose="020B0604020202020204" pitchFamily="34" charset="0"/>
                <a:ea typeface="Times New Roman" panose="02020603050405020304" pitchFamily="18" charset="0"/>
                <a:cs typeface="Arial" panose="020B0604020202020204" pitchFamily="34" charset="0"/>
              </a:rPr>
              <a:t>  je okamžitá hodnota schopnosti muzea k plnění jedné z jeho základních funkcí, tj. ochrany zaměstnanců, návštěvníků, sbírek muzejní povahy, ostatního movitého i nemovitého majetku a své dobré </a:t>
            </a:r>
            <a:r>
              <a:rPr lang="cs-CZ" sz="2000" dirty="0" smtClean="0">
                <a:latin typeface="Arial" panose="020B0604020202020204" pitchFamily="34" charset="0"/>
                <a:ea typeface="Times New Roman" panose="02020603050405020304" pitchFamily="18" charset="0"/>
                <a:cs typeface="Arial" panose="020B0604020202020204" pitchFamily="34" charset="0"/>
              </a:rPr>
              <a:t>pověsti</a:t>
            </a:r>
            <a:endParaRPr lang="cs-CZ" sz="20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endParaRPr lang="cs-CZ" sz="2000" dirty="0">
              <a:latin typeface="Arial" panose="020B0604020202020204" pitchFamily="34" charset="0"/>
              <a:ea typeface="Times New Roman" panose="02020603050405020304" pitchFamily="18" charset="0"/>
              <a:cs typeface="Arial" panose="020B0604020202020204" pitchFamily="34" charset="0"/>
            </a:endParaRPr>
          </a:p>
          <a:p>
            <a:pPr marL="3200400" lvl="7" indent="0">
              <a:buNone/>
            </a:pPr>
            <a:endParaRPr lang="cs-CZ" sz="2000" dirty="0" smtClean="0"/>
          </a:p>
        </p:txBody>
      </p:sp>
    </p:spTree>
    <p:extLst>
      <p:ext uri="{BB962C8B-B14F-4D97-AF65-F5344CB8AC3E}">
        <p14:creationId xmlns:p14="http://schemas.microsoft.com/office/powerpoint/2010/main" val="18825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75781" y="1189972"/>
            <a:ext cx="11311003" cy="4899308"/>
          </a:xfrm>
        </p:spPr>
        <p:txBody>
          <a:bodyPr>
            <a:normAutofit/>
          </a:bodyPr>
          <a:lstStyle/>
          <a:p>
            <a:pPr marL="0" indent="0">
              <a:buNone/>
            </a:pPr>
            <a:endParaRPr lang="cs-CZ" sz="2000" dirty="0" smtClean="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Nejdůležitější </a:t>
            </a:r>
            <a:r>
              <a:rPr lang="cs-CZ" sz="2000" dirty="0">
                <a:latin typeface="Arial" panose="020B0604020202020204" pitchFamily="34" charset="0"/>
                <a:cs typeface="Arial" panose="020B0604020202020204" pitchFamily="34" charset="0"/>
              </a:rPr>
              <a:t>součástí budování bezpečnostního systému muzea je definování </a:t>
            </a:r>
            <a:r>
              <a:rPr lang="cs-CZ" sz="2000" b="1" dirty="0">
                <a:latin typeface="Arial" panose="020B0604020202020204" pitchFamily="34" charset="0"/>
                <a:cs typeface="Arial" panose="020B0604020202020204" pitchFamily="34" charset="0"/>
              </a:rPr>
              <a:t>bezpečnostní politiky </a:t>
            </a:r>
            <a:r>
              <a:rPr lang="cs-CZ" sz="2000" b="1" dirty="0" smtClean="0">
                <a:latin typeface="Arial" panose="020B0604020202020204" pitchFamily="34" charset="0"/>
                <a:cs typeface="Arial" panose="020B0604020202020204" pitchFamily="34" charset="0"/>
              </a:rPr>
              <a:t>muzea</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Ta určuje, co, proč a </a:t>
            </a:r>
            <a:r>
              <a:rPr lang="cs-CZ" sz="2000" dirty="0" smtClean="0">
                <a:latin typeface="Arial" panose="020B0604020202020204" pitchFamily="34" charset="0"/>
                <a:cs typeface="Arial" panose="020B0604020202020204" pitchFamily="34" charset="0"/>
              </a:rPr>
              <a:t>jak proti jakým </a:t>
            </a:r>
            <a:r>
              <a:rPr lang="cs-CZ" sz="2000" dirty="0">
                <a:latin typeface="Arial" panose="020B0604020202020204" pitchFamily="34" charset="0"/>
                <a:cs typeface="Arial" panose="020B0604020202020204" pitchFamily="34" charset="0"/>
              </a:rPr>
              <a:t>hrozbám je třeba v muzeu chránit. Hrozby musíme nejprve poznat, tedy </a:t>
            </a:r>
            <a:r>
              <a:rPr lang="cs-CZ" sz="2000" b="1" dirty="0">
                <a:latin typeface="Arial" panose="020B0604020202020204" pitchFamily="34" charset="0"/>
                <a:cs typeface="Arial" panose="020B0604020202020204" pitchFamily="34" charset="0"/>
              </a:rPr>
              <a:t>identifikovat </a:t>
            </a:r>
            <a:r>
              <a:rPr lang="cs-CZ" sz="2000" b="1" dirty="0" smtClean="0">
                <a:latin typeface="Arial" panose="020B0604020202020204" pitchFamily="34" charset="0"/>
                <a:cs typeface="Arial" panose="020B0604020202020204" pitchFamily="34" charset="0"/>
              </a:rPr>
              <a:t>je</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Dále je musíme analyzovat – to znamená zjistit nejen jejich dopady, ale také pravděpodobnost jejich vzniku a rezistenci stávajícího bezpečnostního systému budovy proti nim, tedy </a:t>
            </a:r>
            <a:r>
              <a:rPr lang="cs-CZ" sz="2000" b="1" dirty="0">
                <a:latin typeface="Arial" panose="020B0604020202020204" pitchFamily="34" charset="0"/>
                <a:cs typeface="Arial" panose="020B0604020202020204" pitchFamily="34" charset="0"/>
              </a:rPr>
              <a:t>analýzu rizik</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Analýza rizik nám souvztažně kvantifikuje pravděpodobnost výskytu těchto hrozeb a stupeň jejich nebezpečnosti, tedy jak moc ohrožují plnění základních funkcí muzea. Analýza rizik je proces, při kterém identifikujeme míru a četnost každého ohrožení organizace (jejich zaměstnanců, návštěvníků, sbírek muzejní povahy, ostatního movitého i nemovitého majetku i pověsti organizace). Při hodnocení analýzy rizik  je třeba vzít v úvahu také existující nástroje, které omezují dopad a výskyt hrozby, jimiž muzeum disponuje (např. pro případ požáru použitý stavební materiál, existenci funkční elektrické zabezpečovací signalizace, trvalé připojení na pult centralizované ochrany Hasičského záchranného sboru nebo jiných intervenčních jednotek atd</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0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37" y="0"/>
            <a:ext cx="10515600" cy="1325563"/>
          </a:xfrm>
        </p:spPr>
        <p:txBody>
          <a:bodyPr/>
          <a:lstStyle/>
          <a:p>
            <a:endParaRPr lang="cs-CZ" dirty="0"/>
          </a:p>
        </p:txBody>
      </p:sp>
      <p:sp>
        <p:nvSpPr>
          <p:cNvPr id="3" name="Zástupný symbol pro obsah 2"/>
          <p:cNvSpPr>
            <a:spLocks noGrp="1"/>
          </p:cNvSpPr>
          <p:nvPr>
            <p:ph idx="1"/>
          </p:nvPr>
        </p:nvSpPr>
        <p:spPr>
          <a:xfrm>
            <a:off x="488515" y="1325563"/>
            <a:ext cx="11273425" cy="4366491"/>
          </a:xfrm>
        </p:spPr>
        <p:txBody>
          <a:bodyPr>
            <a:normAutofit fontScale="62500" lnSpcReduction="20000"/>
          </a:bodyPr>
          <a:lstStyle/>
          <a:p>
            <a:pPr marL="0" indent="0">
              <a:buNone/>
            </a:pPr>
            <a:r>
              <a:rPr lang="cs-CZ" dirty="0"/>
              <a:t> </a:t>
            </a:r>
          </a:p>
          <a:p>
            <a:pPr marL="0" indent="0">
              <a:buNone/>
            </a:pPr>
            <a:r>
              <a:rPr lang="cs-CZ" sz="3400" dirty="0" smtClean="0">
                <a:latin typeface="Arial" panose="020B0604020202020204" pitchFamily="34" charset="0"/>
                <a:cs typeface="Arial" panose="020B0604020202020204" pitchFamily="34" charset="0"/>
              </a:rPr>
              <a:t>  Výše </a:t>
            </a:r>
            <a:r>
              <a:rPr lang="cs-CZ" sz="3400" dirty="0">
                <a:latin typeface="Arial" panose="020B0604020202020204" pitchFamily="34" charset="0"/>
                <a:cs typeface="Arial" panose="020B0604020202020204" pitchFamily="34" charset="0"/>
              </a:rPr>
              <a:t>rizika pro každé ohrožení organizace lze pak vyjádřit </a:t>
            </a:r>
            <a:r>
              <a:rPr lang="cs-CZ" sz="3400" dirty="0" smtClean="0">
                <a:latin typeface="Arial" panose="020B0604020202020204" pitchFamily="34" charset="0"/>
                <a:cs typeface="Arial" panose="020B0604020202020204" pitchFamily="34" charset="0"/>
              </a:rPr>
              <a:t>v</a:t>
            </a:r>
            <a:r>
              <a:rPr lang="cs-CZ" sz="3400" dirty="0">
                <a:latin typeface="Arial" panose="020B0604020202020204" pitchFamily="34" charset="0"/>
                <a:cs typeface="Arial" panose="020B0604020202020204" pitchFamily="34" charset="0"/>
              </a:rPr>
              <a:t> pěti stupních</a:t>
            </a:r>
            <a:r>
              <a:rPr lang="cs-CZ" sz="3400" dirty="0" smtClean="0">
                <a:latin typeface="Arial" panose="020B0604020202020204" pitchFamily="34" charset="0"/>
                <a:cs typeface="Arial" panose="020B0604020202020204" pitchFamily="34" charset="0"/>
              </a:rPr>
              <a:t>:</a:t>
            </a:r>
          </a:p>
          <a:p>
            <a:pPr marL="0" indent="0">
              <a:buNone/>
            </a:pPr>
            <a:r>
              <a:rPr lang="cs-CZ" sz="3400" dirty="0">
                <a:latin typeface="Arial" panose="020B0604020202020204" pitchFamily="34" charset="0"/>
                <a:cs typeface="Arial" panose="020B0604020202020204" pitchFamily="34" charset="0"/>
              </a:rPr>
              <a:t> </a:t>
            </a:r>
          </a:p>
          <a:p>
            <a:pPr lvl="1"/>
            <a:r>
              <a:rPr lang="cs-CZ" sz="3400" dirty="0" smtClean="0">
                <a:latin typeface="Arial" panose="020B0604020202020204" pitchFamily="34" charset="0"/>
                <a:cs typeface="Arial" panose="020B0604020202020204" pitchFamily="34" charset="0"/>
              </a:rPr>
              <a:t>zanedbatelná</a:t>
            </a:r>
            <a:endParaRPr lang="cs-CZ" sz="3400" dirty="0">
              <a:latin typeface="Arial" panose="020B0604020202020204" pitchFamily="34" charset="0"/>
              <a:cs typeface="Arial" panose="020B0604020202020204" pitchFamily="34" charset="0"/>
            </a:endParaRPr>
          </a:p>
          <a:p>
            <a:pPr lvl="1"/>
            <a:r>
              <a:rPr lang="cs-CZ" sz="3400" dirty="0" smtClean="0">
                <a:latin typeface="Arial" panose="020B0604020202020204" pitchFamily="34" charset="0"/>
                <a:cs typeface="Arial" panose="020B0604020202020204" pitchFamily="34" charset="0"/>
              </a:rPr>
              <a:t>přijatelná</a:t>
            </a:r>
            <a:endParaRPr lang="cs-CZ" sz="3400" dirty="0">
              <a:latin typeface="Arial" panose="020B0604020202020204" pitchFamily="34" charset="0"/>
              <a:cs typeface="Arial" panose="020B0604020202020204" pitchFamily="34" charset="0"/>
            </a:endParaRPr>
          </a:p>
          <a:p>
            <a:pPr lvl="1"/>
            <a:r>
              <a:rPr lang="cs-CZ" sz="3400" dirty="0">
                <a:latin typeface="Arial" panose="020B0604020202020204" pitchFamily="34" charset="0"/>
                <a:cs typeface="Arial" panose="020B0604020202020204" pitchFamily="34" charset="0"/>
              </a:rPr>
              <a:t>přijatelná s </a:t>
            </a:r>
            <a:r>
              <a:rPr lang="cs-CZ" sz="3400" dirty="0" smtClean="0">
                <a:latin typeface="Arial" panose="020B0604020202020204" pitchFamily="34" charset="0"/>
                <a:cs typeface="Arial" panose="020B0604020202020204" pitchFamily="34" charset="0"/>
              </a:rPr>
              <a:t>výhradami</a:t>
            </a:r>
            <a:endParaRPr lang="cs-CZ" sz="3400" dirty="0">
              <a:latin typeface="Arial" panose="020B0604020202020204" pitchFamily="34" charset="0"/>
              <a:cs typeface="Arial" panose="020B0604020202020204" pitchFamily="34" charset="0"/>
            </a:endParaRPr>
          </a:p>
          <a:p>
            <a:pPr lvl="1"/>
            <a:r>
              <a:rPr lang="cs-CZ" sz="3400" dirty="0">
                <a:latin typeface="Arial" panose="020B0604020202020204" pitchFamily="34" charset="0"/>
                <a:cs typeface="Arial" panose="020B0604020202020204" pitchFamily="34" charset="0"/>
              </a:rPr>
              <a:t>téměř </a:t>
            </a:r>
            <a:r>
              <a:rPr lang="cs-CZ" sz="3400" dirty="0" smtClean="0">
                <a:latin typeface="Arial" panose="020B0604020202020204" pitchFamily="34" charset="0"/>
                <a:cs typeface="Arial" panose="020B0604020202020204" pitchFamily="34" charset="0"/>
              </a:rPr>
              <a:t>nepřijatelná</a:t>
            </a:r>
            <a:endParaRPr lang="cs-CZ" sz="3400" dirty="0">
              <a:latin typeface="Arial" panose="020B0604020202020204" pitchFamily="34" charset="0"/>
              <a:cs typeface="Arial" panose="020B0604020202020204" pitchFamily="34" charset="0"/>
            </a:endParaRPr>
          </a:p>
          <a:p>
            <a:pPr lvl="1"/>
            <a:r>
              <a:rPr lang="cs-CZ" sz="3400" dirty="0" smtClean="0">
                <a:latin typeface="Arial" panose="020B0604020202020204" pitchFamily="34" charset="0"/>
                <a:cs typeface="Arial" panose="020B0604020202020204" pitchFamily="34" charset="0"/>
              </a:rPr>
              <a:t>nepřijatelná</a:t>
            </a:r>
          </a:p>
          <a:p>
            <a:pPr lvl="1"/>
            <a:endParaRPr lang="cs-CZ" sz="3400" dirty="0">
              <a:latin typeface="Arial" panose="020B0604020202020204" pitchFamily="34" charset="0"/>
              <a:cs typeface="Arial" panose="020B0604020202020204" pitchFamily="34" charset="0"/>
            </a:endParaRPr>
          </a:p>
          <a:p>
            <a:pPr marL="0" indent="0">
              <a:buNone/>
            </a:pPr>
            <a:r>
              <a:rPr lang="cs-CZ" sz="3400" dirty="0">
                <a:latin typeface="Arial" panose="020B0604020202020204" pitchFamily="34" charset="0"/>
                <a:cs typeface="Arial" panose="020B0604020202020204" pitchFamily="34" charset="0"/>
              </a:rPr>
              <a:t> </a:t>
            </a:r>
            <a:r>
              <a:rPr lang="cs-CZ" sz="3400" dirty="0" smtClean="0">
                <a:latin typeface="Arial" panose="020B0604020202020204" pitchFamily="34" charset="0"/>
                <a:cs typeface="Arial" panose="020B0604020202020204" pitchFamily="34" charset="0"/>
              </a:rPr>
              <a:t> Pro </a:t>
            </a:r>
            <a:r>
              <a:rPr lang="cs-CZ" sz="3400" dirty="0">
                <a:latin typeface="Arial" panose="020B0604020202020204" pitchFamily="34" charset="0"/>
                <a:cs typeface="Arial" panose="020B0604020202020204" pitchFamily="34" charset="0"/>
              </a:rPr>
              <a:t>provedení analýzy rizik je možno použít kombinovanou empirickou metodu  odhadu pravděpodobnosti výskytu, závažnosti dopadu a stávajících nebo navrhovaných nástrojů eliminace (např. instalace vnitřních mříží, instalace elektrické zabezpečovací signalizace apod.). </a:t>
            </a:r>
          </a:p>
          <a:p>
            <a:pPr marL="0" indent="0">
              <a:buNone/>
            </a:pPr>
            <a:r>
              <a:rPr lang="cs-CZ" sz="3400" dirty="0" smtClean="0">
                <a:latin typeface="Arial" panose="020B0604020202020204" pitchFamily="34" charset="0"/>
                <a:cs typeface="Arial" panose="020B0604020202020204" pitchFamily="34" charset="0"/>
              </a:rPr>
              <a:t>  Analýza </a:t>
            </a:r>
            <a:r>
              <a:rPr lang="cs-CZ" sz="3400" dirty="0">
                <a:latin typeface="Arial" panose="020B0604020202020204" pitchFamily="34" charset="0"/>
                <a:cs typeface="Arial" panose="020B0604020202020204" pitchFamily="34" charset="0"/>
              </a:rPr>
              <a:t>rizik  se takto provádí nejen pro jednotlivé budovy, ale i pro jednotlivé vnitřní prostory, resp. místnosti.</a:t>
            </a:r>
          </a:p>
          <a:p>
            <a:endParaRPr lang="cs-CZ"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6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75573" y="1653435"/>
            <a:ext cx="11411211" cy="4884419"/>
          </a:xfrm>
        </p:spPr>
        <p:txBody>
          <a:bodyPr>
            <a:normAutofit fontScale="92500" lnSpcReduction="10000"/>
          </a:bodyPr>
          <a:lstStyle/>
          <a:p>
            <a:pPr marL="0" indent="0">
              <a:buNone/>
            </a:pPr>
            <a:r>
              <a:rPr lang="cs-CZ" sz="2600" b="1" dirty="0" smtClean="0">
                <a:latin typeface="Arial" panose="020B0604020202020204" pitchFamily="34" charset="0"/>
                <a:cs typeface="Arial" panose="020B0604020202020204" pitchFamily="34" charset="0"/>
              </a:rPr>
              <a:t>                                Zabezpečení </a:t>
            </a:r>
            <a:r>
              <a:rPr lang="cs-CZ" sz="2600" b="1" dirty="0">
                <a:latin typeface="Arial" panose="020B0604020202020204" pitchFamily="34" charset="0"/>
                <a:cs typeface="Arial" panose="020B0604020202020204" pitchFamily="34" charset="0"/>
              </a:rPr>
              <a:t>různých typů muzejních </a:t>
            </a:r>
            <a:r>
              <a:rPr lang="cs-CZ" sz="2600" b="1" dirty="0" smtClean="0">
                <a:latin typeface="Arial" panose="020B0604020202020204" pitchFamily="34" charset="0"/>
                <a:cs typeface="Arial" panose="020B0604020202020204" pitchFamily="34" charset="0"/>
              </a:rPr>
              <a:t>prostor</a:t>
            </a:r>
          </a:p>
          <a:p>
            <a:pPr marL="0" indent="0">
              <a:buNone/>
            </a:pPr>
            <a:r>
              <a:rPr lang="cs-CZ" sz="2600" dirty="0">
                <a:latin typeface="Arial" panose="020B0604020202020204" pitchFamily="34" charset="0"/>
                <a:cs typeface="Arial" panose="020B0604020202020204" pitchFamily="34" charset="0"/>
              </a:rPr>
              <a:t> </a:t>
            </a:r>
            <a:r>
              <a:rPr lang="cs-CZ" sz="2600" dirty="0" smtClean="0">
                <a:latin typeface="Arial" panose="020B0604020202020204" pitchFamily="34" charset="0"/>
                <a:cs typeface="Arial" panose="020B0604020202020204" pitchFamily="34" charset="0"/>
              </a:rPr>
              <a:t> Bezpečnostní systém muzea zahrnuje celou řadu technologicky i organizačně propojených celků  .  Při návrhu zabezpečení jednotlivých prostor muzea je třeba vycházet z analýzy rizik  a definovat výši rizik nejen pro celé objekty, ale i pro jednotlivé vnitřní prostory. </a:t>
            </a:r>
          </a:p>
          <a:p>
            <a:pPr marL="0" indent="0">
              <a:buNone/>
            </a:pPr>
            <a:r>
              <a:rPr lang="cs-CZ" sz="2600" dirty="0" smtClean="0">
                <a:latin typeface="Arial" panose="020B0604020202020204" pitchFamily="34" charset="0"/>
                <a:cs typeface="Arial" panose="020B0604020202020204" pitchFamily="34" charset="0"/>
              </a:rPr>
              <a:t>  U </a:t>
            </a:r>
            <a:r>
              <a:rPr lang="cs-CZ" sz="2600" dirty="0">
                <a:latin typeface="Arial" panose="020B0604020202020204" pitchFamily="34" charset="0"/>
                <a:cs typeface="Arial" panose="020B0604020202020204" pitchFamily="34" charset="0"/>
              </a:rPr>
              <a:t>elektrické zabezpečovací signalizace tomu tak není, povinnost chránit sbírky muzejní povahy vyplývá obecně ze Zákona č. 122/2000 Sb., o ochraně sbírek muzejní povahy a způsoby střežení jednotlivých budov, prostor nebo předmětů nejsou přesně specifikovány. </a:t>
            </a:r>
            <a:r>
              <a:rPr lang="cs-CZ" sz="2600" dirty="0" smtClean="0">
                <a:latin typeface="Arial" panose="020B0604020202020204" pitchFamily="34" charset="0"/>
                <a:cs typeface="Arial" panose="020B0604020202020204" pitchFamily="34" charset="0"/>
              </a:rPr>
              <a:t>Instalace </a:t>
            </a:r>
            <a:r>
              <a:rPr lang="cs-CZ" sz="2600" dirty="0">
                <a:latin typeface="Arial" panose="020B0604020202020204" pitchFamily="34" charset="0"/>
                <a:cs typeface="Arial" panose="020B0604020202020204" pitchFamily="34" charset="0"/>
              </a:rPr>
              <a:t>a využívání dalších prostředků ochrany  proti krádežím a ostatním nezákonným </a:t>
            </a:r>
            <a:r>
              <a:rPr lang="cs-CZ" sz="2600" dirty="0" smtClean="0">
                <a:latin typeface="Arial" panose="020B0604020202020204" pitchFamily="34" charset="0"/>
                <a:cs typeface="Arial" panose="020B0604020202020204" pitchFamily="34" charset="0"/>
              </a:rPr>
              <a:t>aktivitám </a:t>
            </a:r>
            <a:r>
              <a:rPr lang="cs-CZ" sz="2600" dirty="0">
                <a:latin typeface="Arial" panose="020B0604020202020204" pitchFamily="34" charset="0"/>
                <a:cs typeface="Arial" panose="020B0604020202020204" pitchFamily="34" charset="0"/>
              </a:rPr>
              <a:t>záleží na přístupu vedení muzea. Podrobněji se prostředky ochrany muzeí proti krádežím  zabývá Metodický pokyn k ochraně sbírkových předmětů před krádežemi, vloupáním a požárem, ministerstvo kultury, č. j. 10012/2010.</a:t>
            </a:r>
          </a:p>
          <a:p>
            <a:pPr marL="0" indent="0">
              <a:buNone/>
            </a:pPr>
            <a:r>
              <a:rPr lang="cs-CZ" sz="2600" dirty="0">
                <a:latin typeface="Arial" panose="020B0604020202020204" pitchFamily="34" charset="0"/>
                <a:cs typeface="Arial" panose="020B0604020202020204" pitchFamily="34" charset="0"/>
              </a:rPr>
              <a:t> </a:t>
            </a:r>
          </a:p>
          <a:p>
            <a:endParaRPr lang="cs-CZ" dirty="0"/>
          </a:p>
        </p:txBody>
      </p:sp>
    </p:spTree>
    <p:extLst>
      <p:ext uri="{BB962C8B-B14F-4D97-AF65-F5344CB8AC3E}">
        <p14:creationId xmlns:p14="http://schemas.microsoft.com/office/powerpoint/2010/main" val="354484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00833" y="1189973"/>
            <a:ext cx="10952967" cy="4986990"/>
          </a:xfrm>
        </p:spPr>
        <p:txBody>
          <a:bodyPr>
            <a:noAutofit/>
          </a:bodyPr>
          <a:lstStyle/>
          <a:p>
            <a:pPr marL="0" indent="0">
              <a:buNone/>
            </a:pPr>
            <a:r>
              <a:rPr lang="cs-CZ" sz="2000" b="1" dirty="0" smtClean="0">
                <a:latin typeface="Arial" panose="020B0604020202020204" pitchFamily="34" charset="0"/>
                <a:cs typeface="Arial" panose="020B0604020202020204" pitchFamily="34" charset="0"/>
              </a:rPr>
              <a:t>  Mechanické </a:t>
            </a:r>
            <a:r>
              <a:rPr lang="cs-CZ" sz="2000" b="1" dirty="0">
                <a:latin typeface="Arial" panose="020B0604020202020204" pitchFamily="34" charset="0"/>
                <a:cs typeface="Arial" panose="020B0604020202020204" pitchFamily="34" charset="0"/>
              </a:rPr>
              <a:t>zabezpečení expozice</a:t>
            </a:r>
            <a:endParaRPr lang="cs-CZ" sz="2000" b="1" i="1"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Mechanické zabezpečení  představuje </a:t>
            </a:r>
            <a:r>
              <a:rPr lang="cs-CZ" sz="2000" dirty="0" smtClean="0">
                <a:latin typeface="Arial" panose="020B0604020202020204" pitchFamily="34" charset="0"/>
                <a:cs typeface="Arial" panose="020B0604020202020204" pitchFamily="34" charset="0"/>
              </a:rPr>
              <a:t>nejjednodušší část </a:t>
            </a:r>
            <a:r>
              <a:rPr lang="cs-CZ" sz="2000" dirty="0">
                <a:latin typeface="Arial" panose="020B0604020202020204" pitchFamily="34" charset="0"/>
                <a:cs typeface="Arial" panose="020B0604020202020204" pitchFamily="34" charset="0"/>
              </a:rPr>
              <a:t>ochrany proti vloupání. Dveře se opatří zámkem a okna mříží. Proti krádeži prosté je exponát chráněn vitrínou. Takové řešení je pro sbírky muzejní povahy nedostatečné, protože při nepřítomnosti stálého dozoru může pachatel bez problémů sbírkový předmět odcizit</a:t>
            </a:r>
            <a:r>
              <a:rPr lang="cs-CZ" sz="2000" dirty="0" smtClean="0">
                <a:latin typeface="Arial" panose="020B0604020202020204" pitchFamily="34" charset="0"/>
                <a:cs typeface="Arial" panose="020B0604020202020204" pitchFamily="34" charset="0"/>
              </a:rPr>
              <a:t>.</a:t>
            </a:r>
          </a:p>
          <a:p>
            <a:pPr marL="0" indent="0">
              <a:buNone/>
            </a:pP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Mechanické zabezpečení v kombinaci s </a:t>
            </a:r>
            <a:r>
              <a:rPr lang="cs-CZ" sz="2000" b="1" dirty="0" smtClean="0">
                <a:latin typeface="Arial" panose="020B0604020202020204" pitchFamily="34" charset="0"/>
                <a:cs typeface="Arial" panose="020B0604020202020204" pitchFamily="34" charset="0"/>
              </a:rPr>
              <a:t>ostrahou</a:t>
            </a:r>
            <a:endParaRPr lang="cs-CZ" sz="2000" dirty="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Jde </a:t>
            </a:r>
            <a:r>
              <a:rPr lang="cs-CZ" sz="2000" dirty="0">
                <a:latin typeface="Arial" panose="020B0604020202020204" pitchFamily="34" charset="0"/>
                <a:cs typeface="Arial" panose="020B0604020202020204" pitchFamily="34" charset="0"/>
              </a:rPr>
              <a:t>o předchozí řešení, doplněné o dozorčí </a:t>
            </a:r>
            <a:r>
              <a:rPr lang="cs-CZ" sz="2000" dirty="0" smtClean="0">
                <a:latin typeface="Arial" panose="020B0604020202020204" pitchFamily="34" charset="0"/>
                <a:cs typeface="Arial" panose="020B0604020202020204" pitchFamily="34" charset="0"/>
              </a:rPr>
              <a:t>službou, </a:t>
            </a:r>
            <a:r>
              <a:rPr lang="cs-CZ" sz="2000" dirty="0">
                <a:latin typeface="Arial" panose="020B0604020202020204" pitchFamily="34" charset="0"/>
                <a:cs typeface="Arial" panose="020B0604020202020204" pitchFamily="34" charset="0"/>
              </a:rPr>
              <a:t>která neustále prostor a chování návštěvníků v něm sleduje. Aby byla ochrana předmětu plnohodnotná, musela by ostraha být přítomna 24 hod. a být schopna takového zásahu, aby krádeži zabránila.</a:t>
            </a:r>
          </a:p>
          <a:p>
            <a:pPr marL="0" indent="0">
              <a:buNone/>
            </a:pP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Mechanické zabezpečení v kombinaci s ostrahou, vybavenou spojením s místem trvalé obsluhy</a:t>
            </a:r>
            <a:endParaRPr lang="cs-CZ" sz="2000" b="1" i="1"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Toto řešení </a:t>
            </a:r>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poměrně časté v době, kdy je muzeum otevřeno pro návštěvníky. Přítomnost dozorce vybaveného spojením s centrálním velínem  nebo přímo se zásahovou jednotkou (smluvní agenturní nebo policejní) poskytuje dostatečnou ochranu, ale jen v případě, pokud se dozorce neustále nachází v expozici, kde může bez problémů sledovat vše, co se kolem děje. </a:t>
            </a:r>
            <a:r>
              <a:rPr lang="cs-CZ" sz="2000" b="1" dirty="0">
                <a:latin typeface="Arial" panose="020B0604020202020204" pitchFamily="34" charset="0"/>
                <a:cs typeface="Arial" panose="020B0604020202020204" pitchFamily="34" charset="0"/>
              </a:rPr>
              <a:t> </a:t>
            </a:r>
            <a:endParaRPr lang="cs-CZ" sz="2000" b="1" i="1" dirty="0">
              <a:latin typeface="Arial" panose="020B0604020202020204" pitchFamily="34" charset="0"/>
              <a:cs typeface="Arial" panose="020B0604020202020204" pitchFamily="34" charset="0"/>
            </a:endParaRPr>
          </a:p>
          <a:p>
            <a:pPr marL="0" indent="0">
              <a:buNone/>
            </a:pPr>
            <a:r>
              <a:rPr lang="cs-CZ" sz="1600" dirty="0" smtClean="0">
                <a:latin typeface="Arial" panose="020B0604020202020204" pitchFamily="34" charset="0"/>
                <a:cs typeface="Arial" panose="020B0604020202020204" pitchFamily="34" charset="0"/>
              </a:rPr>
              <a:t> </a:t>
            </a: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59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994119" y="6319133"/>
            <a:ext cx="10359681" cy="45719"/>
          </a:xfrm>
        </p:spPr>
        <p:txBody>
          <a:bodyPr>
            <a:noAutofit/>
          </a:bodyPr>
          <a:lstStyle/>
          <a:p>
            <a:pPr marL="0" indent="0">
              <a:buNone/>
            </a:pPr>
            <a:endParaRPr lang="cs-CZ" sz="1600" dirty="0">
              <a:latin typeface="Arial" panose="020B0604020202020204" pitchFamily="34" charset="0"/>
              <a:cs typeface="Arial" panose="020B0604020202020204" pitchFamily="34" charset="0"/>
            </a:endParaRPr>
          </a:p>
        </p:txBody>
      </p:sp>
      <p:sp>
        <p:nvSpPr>
          <p:cNvPr id="10" name="Rectangle 7"/>
          <p:cNvSpPr>
            <a:spLocks noChangeArrowheads="1"/>
          </p:cNvSpPr>
          <p:nvPr/>
        </p:nvSpPr>
        <p:spPr bwMode="auto">
          <a:xfrm>
            <a:off x="338201" y="1213584"/>
            <a:ext cx="11322311" cy="480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b="1" dirty="0">
                <a:cs typeface="Arial" panose="020B0604020202020204" pitchFamily="34" charset="0"/>
              </a:rPr>
              <a:t> </a:t>
            </a:r>
            <a:r>
              <a:rPr lang="cs-CZ" sz="2000" b="1" dirty="0">
                <a:cs typeface="Arial" panose="020B0604020202020204" pitchFamily="34" charset="0"/>
              </a:rPr>
              <a:t>Mechanické zabezpečení v kombinaci s ostrahou, prostorovou a plášťovou ochranou a spojením s místem trvalé </a:t>
            </a:r>
            <a:r>
              <a:rPr lang="cs-CZ" sz="2000" b="1" dirty="0" smtClean="0">
                <a:cs typeface="Arial" panose="020B0604020202020204" pitchFamily="34" charset="0"/>
              </a:rPr>
              <a:t>obsluhy</a:t>
            </a:r>
          </a:p>
          <a:p>
            <a:endParaRPr lang="cs-CZ" sz="2000" b="1" dirty="0" smtClean="0">
              <a:cs typeface="Arial" panose="020B0604020202020204" pitchFamily="34" charset="0"/>
            </a:endParaRPr>
          </a:p>
          <a:p>
            <a:r>
              <a:rPr lang="cs-CZ" sz="2000" dirty="0" smtClean="0">
                <a:cs typeface="Arial" panose="020B0604020202020204" pitchFamily="34" charset="0"/>
              </a:rPr>
              <a:t>Obvyklý </a:t>
            </a:r>
            <a:r>
              <a:rPr lang="cs-CZ" sz="2000" dirty="0">
                <a:cs typeface="Arial" panose="020B0604020202020204" pitchFamily="34" charset="0"/>
              </a:rPr>
              <a:t>způsob zabezpečení muzeí. Dozorce zajišťuje střežení během otevíracích hodin, kdy je prostorová a plášťová ochrana, případně část plášťové ochrany (např. magnet na vstupních dveřích vypnut, čidla otevření a rozbití oken mohou zůstat zapnuta) vypnuta , za stejných podmínek jako v předchozím případě. </a:t>
            </a:r>
            <a:endParaRPr lang="cs-CZ" sz="2000" dirty="0" smtClean="0">
              <a:cs typeface="Arial" panose="020B0604020202020204" pitchFamily="34" charset="0"/>
            </a:endParaRPr>
          </a:p>
          <a:p>
            <a:r>
              <a:rPr kumimoji="0" lang="cs-CZ" altLang="cs-CZ" sz="2000" b="1" i="0" u="none" strike="noStrike" cap="none" normalizeH="0" baseline="0" dirty="0" smtClean="0" bmk="_Toc287965871">
                <a:ln>
                  <a:noFill/>
                </a:ln>
                <a:solidFill>
                  <a:schemeClr val="tx1"/>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smtClean="0" bmk="_Toc287965871">
                <a:ln>
                  <a:noFill/>
                </a:ln>
                <a:solidFill>
                  <a:schemeClr val="tx1"/>
                </a:solidFill>
                <a:effectLst/>
                <a:cs typeface="Arial" panose="020B0604020202020204" pitchFamily="34" charset="0"/>
              </a:rPr>
              <a:t> Mechanické zabezpečení v kombinaci s ostrahou, prostorovou, plášťovou a předmětovou ochranou a spojením s místem trvalé obsluhy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1" i="1" u="none" strike="noStrike" cap="none" normalizeH="0" baseline="0" dirty="0" smtClean="0" bmk="">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bmk="">
                <a:ln>
                  <a:noFill/>
                </a:ln>
                <a:solidFill>
                  <a:schemeClr val="tx1"/>
                </a:solidFill>
                <a:effectLst/>
                <a:ea typeface="Times New Roman" panose="02020603050405020304" pitchFamily="18" charset="0"/>
              </a:rPr>
              <a:t>Účinný způsob střežení expozičních prostor, který obsahuje veškeré prvky elektrické zabezpečovací signalizace nutné pro střežení v denních i nočních hodinách. Předmětová ochrana zabezpečuje okamžitou informaci o manipulaci s exponátem, příp. i průnik do vitríny, ve které je umístěn. Přesto je zde v době otevření muzea veřejnosti nutná přítomnost dozorce.</a:t>
            </a:r>
            <a:endParaRPr lang="cs-CZ" altLang="cs-CZ" dirty="0" bmk="">
              <a:cs typeface="Arial" panose="020B0604020202020204" pitchFamily="34" charset="0"/>
            </a:endParaRPr>
          </a:p>
        </p:txBody>
      </p:sp>
    </p:spTree>
    <p:extLst>
      <p:ext uri="{BB962C8B-B14F-4D97-AF65-F5344CB8AC3E}">
        <p14:creationId xmlns:p14="http://schemas.microsoft.com/office/powerpoint/2010/main" val="165074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Vlastní 2">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00000"/>
      </a:hlink>
      <a:folHlink>
        <a:srgbClr val="595959"/>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767</TotalTime>
  <Words>773</Words>
  <Application>Microsoft Office PowerPoint</Application>
  <PresentationFormat>Širokoúhlá obrazovka</PresentationFormat>
  <Paragraphs>177</Paragraphs>
  <Slides>34</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34</vt:i4>
      </vt:variant>
    </vt:vector>
  </HeadingPairs>
  <TitlesOfParts>
    <vt:vector size="40" baseType="lpstr">
      <vt:lpstr>MS Mincho</vt:lpstr>
      <vt:lpstr>Arial</vt:lpstr>
      <vt:lpstr>Calibri</vt:lpstr>
      <vt:lpstr>Calibri Light</vt:lpstr>
      <vt:lpstr>Times New Roman</vt:lpstr>
      <vt:lpstr>Office Theme</vt:lpstr>
      <vt:lpstr>Předmětová ochrana v expozicích muzejí a galerií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Pravidlo kritické cesty Při koncipování bezpečnostního systému je třeba mít neustále na paměti tzv. pravidlo kritické cesty. Čas, který potřebuje pachatel trestné činnosti jakéhokoliv druhu vedoucí ke krádeži, zničení nebo poškození předmětu, musí být delší nebo přinejmenším shodný s časem od okamžiku detekce takové činnosti, přenos informace o této činnosti do místa trvalé obsluhy (centrálního operačního střediska), jeho vyhodnocení a zásahu určené jednotky.  V praxi to většinou znamená, že v případě pokusu napadení předmětu musí být nejprve detekován pokus  pachatele vstoupit do zóny, kam nemá oprávněný přístup, s tím že v přístupu k předmětu mu pak musí být zabráněno mechanickou překážkou, jíž překonat dá dost času zásahové jednotce k eliminaci pachatelova záměru.           DETEKOVÁNÍ NAPADENÍ VERSUS ČAS K ELIMINACI PACHATELE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Vandalismus, extremismus</vt:lpstr>
      <vt:lpstr>Děkuji Vám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Martin Mrazek</cp:lastModifiedBy>
  <cp:revision>92</cp:revision>
  <dcterms:created xsi:type="dcterms:W3CDTF">2013-09-26T08:09:32Z</dcterms:created>
  <dcterms:modified xsi:type="dcterms:W3CDTF">2015-04-15T20:21:15Z</dcterms:modified>
</cp:coreProperties>
</file>