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437" r:id="rId2"/>
    <p:sldId id="438" r:id="rId3"/>
    <p:sldId id="458" r:id="rId4"/>
    <p:sldId id="435" r:id="rId5"/>
    <p:sldId id="457" r:id="rId6"/>
    <p:sldId id="456" r:id="rId7"/>
    <p:sldId id="398" r:id="rId8"/>
    <p:sldId id="358" r:id="rId9"/>
    <p:sldId id="340" r:id="rId10"/>
    <p:sldId id="349" r:id="rId11"/>
    <p:sldId id="400" r:id="rId12"/>
    <p:sldId id="351" r:id="rId13"/>
    <p:sldId id="444" r:id="rId14"/>
    <p:sldId id="442" r:id="rId15"/>
    <p:sldId id="387" r:id="rId16"/>
    <p:sldId id="443" r:id="rId17"/>
    <p:sldId id="383" r:id="rId18"/>
    <p:sldId id="467" r:id="rId19"/>
    <p:sldId id="468" r:id="rId20"/>
    <p:sldId id="455" r:id="rId21"/>
    <p:sldId id="469" r:id="rId22"/>
    <p:sldId id="343" r:id="rId23"/>
    <p:sldId id="397" r:id="rId24"/>
    <p:sldId id="337" r:id="rId25"/>
    <p:sldId id="353" r:id="rId26"/>
    <p:sldId id="352" r:id="rId27"/>
    <p:sldId id="428" r:id="rId28"/>
    <p:sldId id="419" r:id="rId29"/>
    <p:sldId id="355" r:id="rId30"/>
    <p:sldId id="384" r:id="rId31"/>
    <p:sldId id="386" r:id="rId32"/>
    <p:sldId id="354" r:id="rId33"/>
    <p:sldId id="394" r:id="rId34"/>
    <p:sldId id="357" r:id="rId35"/>
    <p:sldId id="422" r:id="rId36"/>
    <p:sldId id="414" r:id="rId37"/>
    <p:sldId id="280" r:id="rId38"/>
    <p:sldId id="415" r:id="rId39"/>
    <p:sldId id="294" r:id="rId40"/>
    <p:sldId id="273" r:id="rId41"/>
    <p:sldId id="284" r:id="rId42"/>
    <p:sldId id="292" r:id="rId43"/>
    <p:sldId id="293" r:id="rId44"/>
    <p:sldId id="439" r:id="rId45"/>
    <p:sldId id="440" r:id="rId46"/>
    <p:sldId id="459" r:id="rId47"/>
    <p:sldId id="460" r:id="rId48"/>
    <p:sldId id="461" r:id="rId49"/>
    <p:sldId id="462" r:id="rId50"/>
    <p:sldId id="463" r:id="rId51"/>
  </p:sldIdLst>
  <p:sldSz cx="9144000" cy="6858000" type="screen4x3"/>
  <p:notesSz cx="6858000" cy="9144000"/>
  <p:photoAlbum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15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238"/>
    </p:cViewPr>
  </p:sorterViewPr>
  <p:notesViewPr>
    <p:cSldViewPr>
      <p:cViewPr varScale="1">
        <p:scale>
          <a:sx n="67" d="100"/>
          <a:sy n="67" d="100"/>
        </p:scale>
        <p:origin x="-3106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13306-9BBB-488B-B1EC-88E2ED6574C5}" type="datetimeFigureOut">
              <a:rPr lang="cs-CZ" smtClean="0"/>
              <a:t>6.5.2016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08355-4424-471A-9B40-96B96FF293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5577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08355-4424-471A-9B40-96B96FF29323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278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08355-4424-471A-9B40-96B96FF29323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5812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A596-99DB-41AE-BBB0-301647E2879A}" type="datetimeFigureOut">
              <a:rPr lang="cs-CZ" smtClean="0"/>
              <a:t>6.5.2016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EA3B-3541-4170-8BCA-DB0D65C042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9844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A596-99DB-41AE-BBB0-301647E2879A}" type="datetimeFigureOut">
              <a:rPr lang="cs-CZ" smtClean="0"/>
              <a:t>6.5.2016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EA3B-3541-4170-8BCA-DB0D65C042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5394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A596-99DB-41AE-BBB0-301647E2879A}" type="datetimeFigureOut">
              <a:rPr lang="cs-CZ" smtClean="0"/>
              <a:t>6.5.2016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EA3B-3541-4170-8BCA-DB0D65C042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0635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A596-99DB-41AE-BBB0-301647E2879A}" type="datetimeFigureOut">
              <a:rPr lang="cs-CZ" smtClean="0"/>
              <a:t>6.5.2016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EA3B-3541-4170-8BCA-DB0D65C042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7225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A596-99DB-41AE-BBB0-301647E2879A}" type="datetimeFigureOut">
              <a:rPr lang="cs-CZ" smtClean="0"/>
              <a:t>6.5.2016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EA3B-3541-4170-8BCA-DB0D65C042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3336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A596-99DB-41AE-BBB0-301647E2879A}" type="datetimeFigureOut">
              <a:rPr lang="cs-CZ" smtClean="0"/>
              <a:t>6.5.2016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EA3B-3541-4170-8BCA-DB0D65C042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988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A596-99DB-41AE-BBB0-301647E2879A}" type="datetimeFigureOut">
              <a:rPr lang="cs-CZ" smtClean="0"/>
              <a:t>6.5.2016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EA3B-3541-4170-8BCA-DB0D65C042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6452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A596-99DB-41AE-BBB0-301647E2879A}" type="datetimeFigureOut">
              <a:rPr lang="cs-CZ" smtClean="0"/>
              <a:t>6.5.2016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EA3B-3541-4170-8BCA-DB0D65C042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417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A596-99DB-41AE-BBB0-301647E2879A}" type="datetimeFigureOut">
              <a:rPr lang="cs-CZ" smtClean="0"/>
              <a:t>6.5.2016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EA3B-3541-4170-8BCA-DB0D65C042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7888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A596-99DB-41AE-BBB0-301647E2879A}" type="datetimeFigureOut">
              <a:rPr lang="cs-CZ" smtClean="0"/>
              <a:t>6.5.2016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EA3B-3541-4170-8BCA-DB0D65C042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313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A596-99DB-41AE-BBB0-301647E2879A}" type="datetimeFigureOut">
              <a:rPr lang="cs-CZ" smtClean="0"/>
              <a:t>6.5.2016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9EA3B-3541-4170-8BCA-DB0D65C042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01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2A596-99DB-41AE-BBB0-301647E2879A}" type="datetimeFigureOut">
              <a:rPr lang="cs-CZ" smtClean="0"/>
              <a:t>6.5.2016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9EA3B-3541-4170-8BCA-DB0D65C0425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475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://www.200letmuzejnictvi.cz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CAcQjRxqFQoTCMW2zPPA2scCFUK_FAodhvwIbw&amp;url=http://www.mkcr.cz/cz/zpravodajstvi/zpravy/veda-a-technika--dobrodruzstvi--ktere-vas-bude-bavit-251166/tmplid-228&amp;bvm=bv.101800829,d.d24&amp;psig=AFQjCNGzCZ3eJN2LbbRX1BSRROn9nRUeHQ&amp;ust=144135738275733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emf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8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99592" y="2456795"/>
            <a:ext cx="71287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 </a:t>
            </a:r>
            <a:endParaRPr lang="cs-CZ" dirty="0" smtClean="0"/>
          </a:p>
          <a:p>
            <a:pPr algn="ctr"/>
            <a:r>
              <a:rPr lang="cs-CZ" sz="3200" b="1" dirty="0"/>
              <a:t>Hravý a zábavný svět vědy a techniky </a:t>
            </a:r>
            <a:endParaRPr lang="cs-CZ" sz="3200" b="1" dirty="0" smtClean="0"/>
          </a:p>
          <a:p>
            <a:pPr algn="ctr"/>
            <a:r>
              <a:rPr lang="cs-CZ" sz="3200" b="1" dirty="0" smtClean="0"/>
              <a:t>aneb </a:t>
            </a:r>
          </a:p>
          <a:p>
            <a:pPr algn="ctr"/>
            <a:r>
              <a:rPr lang="cs-CZ" sz="3200" b="1" dirty="0" smtClean="0"/>
              <a:t>historické </a:t>
            </a:r>
            <a:r>
              <a:rPr lang="cs-CZ" sz="3200" b="1" dirty="0"/>
              <a:t>naučné technické hračky </a:t>
            </a:r>
            <a:endParaRPr lang="cs-CZ" sz="3200" b="1" dirty="0" smtClean="0"/>
          </a:p>
          <a:p>
            <a:pPr algn="ctr"/>
            <a:r>
              <a:rPr lang="cs-CZ" sz="3200" b="1" dirty="0" smtClean="0"/>
              <a:t>a </a:t>
            </a:r>
            <a:r>
              <a:rPr lang="cs-CZ" sz="3200" b="1" dirty="0"/>
              <a:t>školní </a:t>
            </a:r>
            <a:r>
              <a:rPr lang="cs-CZ" sz="3200" b="1" dirty="0" smtClean="0"/>
              <a:t>pomůcky</a:t>
            </a:r>
          </a:p>
          <a:p>
            <a:endParaRPr lang="cs-CZ" sz="3200" b="1" dirty="0" smtClean="0"/>
          </a:p>
          <a:p>
            <a:pPr algn="ctr"/>
            <a:r>
              <a:rPr lang="cs-CZ" sz="2400" b="1" dirty="0" smtClean="0"/>
              <a:t>Ivana Lorencová</a:t>
            </a:r>
          </a:p>
          <a:p>
            <a:pPr algn="ctr"/>
            <a:r>
              <a:rPr lang="cs-CZ" sz="2400" b="1" dirty="0" smtClean="0"/>
              <a:t>Národní technické muzeum</a:t>
            </a:r>
            <a:endParaRPr lang="cs-CZ" sz="2400" dirty="0"/>
          </a:p>
          <a:p>
            <a:r>
              <a:rPr lang="cs-CZ" dirty="0"/>
              <a:t> 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49" y="5085184"/>
            <a:ext cx="865187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://www.emuzeum.cz/admin/clanky/images/0309900001457205881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6430"/>
            <a:ext cx="2376264" cy="18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4" tooltip="Úvodní stránka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Rectangle 4">
            <a:hlinkClick r:id="rId4" tooltip="Úvodní stránka"/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9" name="Picture 5" descr="C:\Users\iloren\Pictures\logo201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664"/>
            <a:ext cx="2880320" cy="74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79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44A43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157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42"/>
            <a:ext cx="6768752" cy="685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93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44A43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05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:\CAVU_KNIHA_2015\FOTO_VYSTAVA\foto_vystava_IL\IMG_36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" y="3868375"/>
            <a:ext cx="3959424" cy="296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CAVU_VYSTAVA_2015\___SCENAR\__SCENAR_DEF\HRAVA_VEDA\_archiv\_STAVEBNICE_RICHTER\archiv\_f808_Ditku_nejmilejsi_hra_jest_a_zustane_Richterova_kotvova_stavebnice_kamenna_mod – kopie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602" y="9600"/>
            <a:ext cx="3128600" cy="417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CAVU_VYSTAVA_2015\___SCENAR\__SCENAR_DEF\HRAVA_VEDA\_archiv\_STAVEBNICE_RICHTER\archiv\Einste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581128"/>
            <a:ext cx="1368152" cy="182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CAVU_VYSTAVA_2015\___SCENAR\__SCENAR_DEF\HRAVA_VEDA\_archiv\_STAVEBNICE_RICHTER\archiv\3110184685_str_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" y="-34520"/>
            <a:ext cx="1951037" cy="192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CAVU_VYSTAVA_2015\___SCENAR\__SCENAR_DEF\HRAVA_VEDA\_archiv\_STAVEBNICE_RICHTER\archiv\5536636428_46b921a5e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202" y="0"/>
            <a:ext cx="4019798" cy="271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717552"/>
            <a:ext cx="3131840" cy="417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791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CAVU_VYSTAVA_2015\___SCENAR\KABINET_HERNA\HERNA\_2D_hracky\Vancl výrok 19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" y="0"/>
            <a:ext cx="7236296" cy="202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CAVU_VYSTAVA_2015\___SCENAR\KABINET_HERNA\HERNA\_2D_hracky\44 Merkur 1934 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" y="2463604"/>
            <a:ext cx="6378634" cy="435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CAVU_VYSTAVA_2015\___SCENAR\KABINET_HERNA\___archiv\Merkur\02 Vancl Jaroslav 19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959" y="1992469"/>
            <a:ext cx="2777041" cy="480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CAVU_KNIHA_2015\____HRAVA_VEDA\____OBRAZKY\____OBRAZKY_DEF_POUZITE_2\A Logo Merkur 1930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206" y="734046"/>
            <a:ext cx="1919626" cy="60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41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44A27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511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CAVU_KNIHA_2015\____HRAVA_VEDA\____OBRAZKY\___OBRAZKY_DEF_3\VITRINY_HRACKY\nahledy\R44A28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16840" cy="607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5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44A27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874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Cambria" panose="02040503050406030204" pitchFamily="18" charset="0"/>
              </a:rPr>
              <a:t>Školní kabinet – Měšťanská škola , Vyškov 1908</a:t>
            </a:r>
            <a:endParaRPr lang="cs-CZ" sz="2400" dirty="0">
              <a:latin typeface="Cambria" panose="02040503050406030204" pitchFamily="18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7510"/>
            <a:ext cx="9144000" cy="5931342"/>
          </a:xfrm>
        </p:spPr>
      </p:pic>
    </p:spTree>
    <p:extLst>
      <p:ext uri="{BB962C8B-B14F-4D97-AF65-F5344CB8AC3E}">
        <p14:creationId xmlns:p14="http://schemas.microsoft.com/office/powerpoint/2010/main" val="286352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2200" dirty="0">
                <a:latin typeface="Cambria" panose="02040503050406030204" pitchFamily="18" charset="0"/>
              </a:rPr>
              <a:t>Fyzikální kabinet. Škola obecná a měšťanská v klášteře voršilek v Kutné </a:t>
            </a:r>
            <a:r>
              <a:rPr lang="cs-CZ" sz="2200" dirty="0" smtClean="0">
                <a:latin typeface="Cambria" panose="02040503050406030204" pitchFamily="18" charset="0"/>
              </a:rPr>
              <a:t>Hoře, </a:t>
            </a:r>
            <a:r>
              <a:rPr lang="cs-CZ" sz="2200" dirty="0">
                <a:latin typeface="Cambria" panose="02040503050406030204" pitchFamily="18" charset="0"/>
              </a:rPr>
              <a:t>30. léta 20. stol</a:t>
            </a:r>
            <a:r>
              <a:rPr lang="cs-CZ" sz="2200" dirty="0" smtClean="0">
                <a:latin typeface="Cambria" panose="02040503050406030204" pitchFamily="18" charset="0"/>
              </a:rPr>
              <a:t>. (</a:t>
            </a:r>
            <a:r>
              <a:rPr lang="cs-CZ" sz="2200" dirty="0" err="1" smtClean="0">
                <a:latin typeface="Cambria" panose="02040503050406030204" pitchFamily="18" charset="0"/>
              </a:rPr>
              <a:t>NPM</a:t>
            </a:r>
            <a:r>
              <a:rPr lang="cs-CZ" sz="2200" dirty="0" smtClean="0">
                <a:latin typeface="Cambria" panose="02040503050406030204" pitchFamily="18" charset="0"/>
              </a:rPr>
              <a:t> Praha, F </a:t>
            </a:r>
            <a:r>
              <a:rPr lang="cs-CZ" sz="2200" dirty="0">
                <a:latin typeface="Cambria" panose="02040503050406030204" pitchFamily="18" charset="0"/>
              </a:rPr>
              <a:t>716/3 </a:t>
            </a:r>
            <a:r>
              <a:rPr lang="cs-CZ" sz="2200" dirty="0">
                <a:latin typeface="Cambria" panose="02040503050406030204" pitchFamily="18" charset="0"/>
              </a:rPr>
              <a:t>)</a:t>
            </a:r>
            <a:r>
              <a:rPr lang="cs-CZ" sz="2200" dirty="0">
                <a:latin typeface="Cambria" panose="02040503050406030204" pitchFamily="18" charset="0"/>
              </a:rPr>
              <a:t>    </a:t>
            </a:r>
            <a:r>
              <a:rPr lang="cs-CZ" sz="2000" dirty="0"/>
              <a:t>          </a:t>
            </a:r>
            <a:br>
              <a:rPr lang="cs-CZ" sz="2000" dirty="0"/>
            </a:br>
            <a:endParaRPr lang="cs-CZ" sz="2400" dirty="0">
              <a:latin typeface="Cambria" panose="02040503050406030204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" y="775901"/>
            <a:ext cx="9139144" cy="6082100"/>
          </a:xfrm>
        </p:spPr>
      </p:pic>
    </p:spTree>
    <p:extLst>
      <p:ext uri="{BB962C8B-B14F-4D97-AF65-F5344CB8AC3E}">
        <p14:creationId xmlns:p14="http://schemas.microsoft.com/office/powerpoint/2010/main" val="403999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mkcr.cz/assets/zpravodajstvi/zpravy/rekl_1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869160"/>
            <a:ext cx="3852936" cy="161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033464" y="548679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cs-CZ" sz="4000" b="1" dirty="0">
                <a:latin typeface="+mj-lt"/>
                <a:ea typeface="Times New Roman"/>
              </a:rPr>
              <a:t>Věda a technika. Dobrodružství, které Vás bude bavit</a:t>
            </a:r>
            <a:r>
              <a:rPr lang="cs-CZ" sz="4000" b="1" dirty="0" smtClean="0">
                <a:latin typeface="+mj-lt"/>
                <a:ea typeface="Times New Roman"/>
              </a:rPr>
              <a:t>!</a:t>
            </a:r>
            <a:endParaRPr lang="cs-CZ" sz="4000" b="1" dirty="0">
              <a:latin typeface="+mj-lt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cs-CZ" sz="2000" b="1" dirty="0">
                <a:latin typeface="+mj-lt"/>
                <a:ea typeface="Times New Roman"/>
              </a:rPr>
              <a:t> </a:t>
            </a:r>
            <a:endParaRPr lang="cs-CZ" sz="2000" dirty="0">
              <a:effectLst/>
              <a:latin typeface="+mj-lt"/>
              <a:ea typeface="Times New Roman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159224" y="2708920"/>
            <a:ext cx="4320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1600" dirty="0">
              <a:latin typeface="+mj-lt"/>
            </a:endParaRPr>
          </a:p>
          <a:p>
            <a:pPr algn="ctr"/>
            <a:r>
              <a:rPr lang="cs-CZ" sz="2400" b="1" dirty="0" smtClean="0">
                <a:latin typeface="+mj-lt"/>
              </a:rPr>
              <a:t>Výstava </a:t>
            </a:r>
          </a:p>
          <a:p>
            <a:pPr algn="ctr"/>
            <a:r>
              <a:rPr lang="cs-CZ" sz="2400" b="1" dirty="0" smtClean="0">
                <a:latin typeface="+mj-lt"/>
              </a:rPr>
              <a:t>uspořádaná v </a:t>
            </a:r>
            <a:r>
              <a:rPr lang="cs-CZ" sz="2400" b="1" dirty="0">
                <a:latin typeface="+mj-lt"/>
              </a:rPr>
              <a:t>Národním technickém muzeu </a:t>
            </a:r>
            <a:endParaRPr lang="cs-CZ" sz="2400" b="1" dirty="0" smtClean="0">
              <a:latin typeface="+mj-lt"/>
            </a:endParaRPr>
          </a:p>
          <a:p>
            <a:pPr algn="ctr"/>
            <a:endParaRPr lang="cs-CZ" sz="1600" dirty="0" smtClean="0">
              <a:latin typeface="+mj-lt"/>
            </a:endParaRPr>
          </a:p>
          <a:p>
            <a:pPr algn="ctr"/>
            <a:r>
              <a:rPr lang="cs-CZ" sz="1600" b="1" dirty="0" smtClean="0">
                <a:latin typeface="+mj-lt"/>
              </a:rPr>
              <a:t>březen - září 2015 </a:t>
            </a:r>
            <a:endParaRPr lang="cs-CZ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712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D:\CAVU_KNIHA_2015\2015_00036\SBIRKOVE\0013468__model_sroubu_s_matici\R44A96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90" y="3882602"/>
            <a:ext cx="4463096" cy="297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D:\CAVU_KNIHA_2015\2015_00036\SBIRKOVE\15661_1-2_Model_parni_lokomotivy_s_tendrem\R44A96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4687604" cy="312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D:\CAVU_KNIHA_2015\2015_00036\SBIRKOVE\0016130__Telefon_nitkovy_dle_Weierholdra\R44A79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48" y="1"/>
            <a:ext cx="4927475" cy="328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D:\CAVU_KNIHA_2015\2015_00036\SBIRKOVE\0019102__Wimshurstova_influencni_elektrika\R44A47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931" y="0"/>
            <a:ext cx="4279404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70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00107" cy="502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53" y="3209324"/>
            <a:ext cx="4614020" cy="364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862" y="0"/>
            <a:ext cx="3335138" cy="38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107504" y="5703572"/>
            <a:ext cx="2664296" cy="562074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200" dirty="0" smtClean="0">
                <a:latin typeface="Cambria" panose="02040503050406030204" pitchFamily="18" charset="0"/>
              </a:rPr>
              <a:t>Depozitáře Čelákovice</a:t>
            </a:r>
            <a:r>
              <a:rPr lang="cs-CZ" sz="2000" dirty="0" smtClean="0"/>
              <a:t>       </a:t>
            </a:r>
            <a:br>
              <a:rPr lang="cs-CZ" sz="2000" dirty="0" smtClean="0"/>
            </a:br>
            <a:endParaRPr lang="cs-CZ" sz="24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75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44A42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03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44A28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0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47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16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44A43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7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2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44A43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47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344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47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434" cy="6890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26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16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39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44A43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056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43871" y="2013786"/>
            <a:ext cx="72728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Od mládí se </a:t>
            </a:r>
            <a:r>
              <a:rPr lang="cs-CZ" dirty="0" smtClean="0"/>
              <a:t>děti setkávaly </a:t>
            </a:r>
            <a:r>
              <a:rPr lang="cs-CZ" dirty="0"/>
              <a:t>s výsledky (a důsledky) rozvoje techniky </a:t>
            </a:r>
            <a:endParaRPr lang="cs-CZ" dirty="0" smtClean="0"/>
          </a:p>
          <a:p>
            <a:pPr algn="ctr"/>
            <a:r>
              <a:rPr lang="cs-CZ" dirty="0" smtClean="0"/>
              <a:t>i </a:t>
            </a:r>
            <a:r>
              <a:rPr lang="cs-CZ" dirty="0"/>
              <a:t>vědeckého bádání. Velkou pomocí v pochopení novinek a porozumění novým jevům mohla být právě technická hračka nebo vhodná didaktická pomůcka doma i ve škole. Svým způsobem je tyto předměty motivovaly a připravovaly pro budoucí život, často předurčily i volbu povolání, neboť zábavným způsobem přibližovaly technické a vědecké profese nejrůznějšího charakteru. </a:t>
            </a:r>
          </a:p>
        </p:txBody>
      </p:sp>
      <p:sp>
        <p:nvSpPr>
          <p:cNvPr id="3" name="Obdélník 2"/>
          <p:cNvSpPr/>
          <p:nvPr/>
        </p:nvSpPr>
        <p:spPr>
          <a:xfrm>
            <a:off x="3141929" y="969036"/>
            <a:ext cx="31360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b="1" dirty="0"/>
              <a:t>„Malý vědec – velký vědec</a:t>
            </a:r>
            <a:r>
              <a:rPr lang="cs-CZ" b="1" dirty="0" smtClean="0"/>
              <a:t>“</a:t>
            </a:r>
          </a:p>
          <a:p>
            <a:pPr lvl="0"/>
            <a:r>
              <a:rPr lang="cs-CZ" b="1" dirty="0" smtClean="0"/>
              <a:t>„malý technik – velký technik“ </a:t>
            </a:r>
            <a:endParaRPr lang="cs-CZ" dirty="0"/>
          </a:p>
        </p:txBody>
      </p:sp>
      <p:pic>
        <p:nvPicPr>
          <p:cNvPr id="2050" name="Picture 2" descr="F:\CAVU_KNIHA_2015\____HRAVA_VEDA\____OBRAZKY\____OBRAZKY_DEF_POUZITE\STABIL\3110184685_str_77_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854" y="4205468"/>
            <a:ext cx="1594265" cy="230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CAVU_KNIHA_2015\____HRAVA_VEDA\____OBRAZKY\____OBRAZKY_DEF_POUZITE_2\__stavebnice_umely_kam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08" y="231920"/>
            <a:ext cx="2627784" cy="175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CAVU_KNIHA_2015\____HRAVA_VEDA\____OBRAZKY\____OBRAZKY_DEF_POUZITE_2\0012728__Pivovar_parostrojni_model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9" y="4198858"/>
            <a:ext cx="2837912" cy="189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CAVU_KNIHA_2015\____HRAVA_VEDA\____OBRAZKY\____OBRAZKY_DEF_POUZITE_2\Meccanno 19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41" y="4221088"/>
            <a:ext cx="2520107" cy="181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CAVU_KNIHA_2015\____HRAVA_VEDA\____OBRAZKY\___OBRAZKY_DEF_4\3110194528_238_chemielab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119" y="4221088"/>
            <a:ext cx="2014406" cy="207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F:\CAVU_KNIHA_2015\____HRAVA_VEDA\____OBRAZKY\obrazky_6\Märklin 171A 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87" y="244582"/>
            <a:ext cx="2440538" cy="172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22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44A27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586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44A27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46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44A43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339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44A27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37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44A43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859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0" y="0"/>
            <a:ext cx="4558749" cy="68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4572000" cy="610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356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44A45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6049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38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8767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926504"/>
            <a:ext cx="4000500" cy="534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1063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39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1094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CAVU_VYSTAVA_2015\___SCENAR\KABINET_HERNA\KABINET\Ap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69"/>
            <a:ext cx="2611684" cy="29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CAVU_VYSTAVA_2015\___SCENAR\KABINET_HERNA\329200107333_str_7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740" y="9869"/>
            <a:ext cx="169795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CAVU_VYSTAVA_2015\___SCENAR\KABINET_HERNA\___archiv\Merkur\43 Merkur 1928 3 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5242"/>
            <a:ext cx="2953164" cy="227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615" y="4471099"/>
            <a:ext cx="1642901" cy="238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 descr="D:\CAVU_VYSTAVA_2015\2014_00171_digitalizace _CAVU\_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356" y="0"/>
            <a:ext cx="2293644" cy="328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CAVU_KNIHA_2015\2015_00146\329200159467_str_1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852" y="4085198"/>
            <a:ext cx="2925763" cy="274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CAVU_KNIHA_2015\2015_00146\3110184685_str_4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7181"/>
            <a:ext cx="2483768" cy="166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D:\CAVU_KNIHA_2015\2015_00159\329200051274_c_10_str_2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-18511"/>
            <a:ext cx="1584176" cy="228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25" y="4555242"/>
            <a:ext cx="1616075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298" y="2579474"/>
            <a:ext cx="2235660" cy="118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877" y="2430396"/>
            <a:ext cx="2369819" cy="165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059034"/>
            <a:ext cx="2286000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16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38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44022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39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6968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39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2792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MG_39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81357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iloren\Desktop\SEMINAR_2016\__pozvanka_prihlaska\kni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692696"/>
            <a:ext cx="5855891" cy="559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loren\Desktop\KNIHA_HRAVA_VEDA\hrava_veda_male\R44A1703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846" y="4467366"/>
            <a:ext cx="3586776" cy="239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iloren\Desktop\KNIHA_HRAVA_VEDA\hrava_veda_male\R44A1708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846" y="0"/>
            <a:ext cx="3586776" cy="239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7063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68"/>
            <a:ext cx="5028714" cy="684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4664"/>
            <a:ext cx="2827337" cy="182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242" y="2420888"/>
            <a:ext cx="304006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871" y="3933056"/>
            <a:ext cx="203517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503" y="5933647"/>
            <a:ext cx="1760537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2532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835" y="3789040"/>
            <a:ext cx="3546302" cy="28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02" y="355634"/>
            <a:ext cx="4320480" cy="262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022" y="355634"/>
            <a:ext cx="3147115" cy="308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02" y="3068960"/>
            <a:ext cx="4344872" cy="37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6034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04664"/>
            <a:ext cx="3526209" cy="268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6" y="3350602"/>
            <a:ext cx="3526209" cy="3137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614" y="2989580"/>
            <a:ext cx="4205850" cy="385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695"/>
            <a:ext cx="3262759" cy="297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276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030537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065" y="1340767"/>
            <a:ext cx="2854529" cy="261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79977"/>
            <a:ext cx="3238167" cy="249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73016"/>
            <a:ext cx="3137799" cy="291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329" y="188640"/>
            <a:ext cx="3068775" cy="28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1832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9" y="383215"/>
            <a:ext cx="3312368" cy="230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767" y="2492896"/>
            <a:ext cx="1779588" cy="174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825" y="3071569"/>
            <a:ext cx="3617143" cy="380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40" y="3394199"/>
            <a:ext cx="3539485" cy="316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1792"/>
            <a:ext cx="3187700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6629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40989" y="2348918"/>
            <a:ext cx="3600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KABINET</a:t>
            </a:r>
            <a:r>
              <a:rPr lang="cs-CZ" dirty="0"/>
              <a:t> demonstrační a výukové přístroje v </a:t>
            </a:r>
            <a:r>
              <a:rPr lang="cs-CZ" dirty="0" smtClean="0"/>
              <a:t>minulosti</a:t>
            </a:r>
          </a:p>
          <a:p>
            <a:endParaRPr lang="cs-CZ" dirty="0"/>
          </a:p>
          <a:p>
            <a:r>
              <a:rPr lang="cs-CZ" b="1" dirty="0"/>
              <a:t>HERNA </a:t>
            </a:r>
            <a:r>
              <a:rPr lang="cs-CZ" dirty="0"/>
              <a:t>vědecká a technická </a:t>
            </a:r>
            <a:r>
              <a:rPr lang="cs-CZ" dirty="0" smtClean="0"/>
              <a:t>hračka</a:t>
            </a:r>
          </a:p>
          <a:p>
            <a:endParaRPr lang="cs-CZ" dirty="0"/>
          </a:p>
          <a:p>
            <a:r>
              <a:rPr lang="cs-CZ" b="1" dirty="0" err="1"/>
              <a:t>EXPLORATORIUM</a:t>
            </a:r>
            <a:r>
              <a:rPr lang="cs-CZ" dirty="0"/>
              <a:t> interaktivní </a:t>
            </a:r>
            <a:r>
              <a:rPr lang="cs-CZ" dirty="0" smtClean="0"/>
              <a:t>část</a:t>
            </a:r>
          </a:p>
          <a:p>
            <a:endParaRPr lang="cs-CZ" dirty="0"/>
          </a:p>
          <a:p>
            <a:r>
              <a:rPr lang="cs-CZ" b="1" dirty="0"/>
              <a:t>LABORATORIUM </a:t>
            </a:r>
            <a:r>
              <a:rPr lang="cs-CZ" dirty="0"/>
              <a:t>laboratorní pokusy </a:t>
            </a:r>
            <a:r>
              <a:rPr lang="cs-CZ" dirty="0" smtClean="0"/>
              <a:t> v</a:t>
            </a:r>
            <a:r>
              <a:rPr lang="cs-CZ" dirty="0"/>
              <a:t> laboratoři </a:t>
            </a:r>
            <a:r>
              <a:rPr lang="cs-CZ" dirty="0" err="1" smtClean="0"/>
              <a:t>NTM</a:t>
            </a:r>
            <a:endParaRPr lang="cs-CZ" dirty="0" smtClean="0"/>
          </a:p>
          <a:p>
            <a:endParaRPr lang="cs-CZ" dirty="0"/>
          </a:p>
          <a:p>
            <a:r>
              <a:rPr lang="cs-CZ" b="1" dirty="0" err="1"/>
              <a:t>MERKURÁRIUM</a:t>
            </a:r>
            <a:r>
              <a:rPr lang="cs-CZ" b="1" dirty="0"/>
              <a:t> </a:t>
            </a:r>
            <a:endParaRPr lang="cs-CZ" b="1" dirty="0" smtClean="0"/>
          </a:p>
          <a:p>
            <a:r>
              <a:rPr lang="cs-CZ" dirty="0" smtClean="0"/>
              <a:t>volně </a:t>
            </a:r>
            <a:r>
              <a:rPr lang="cs-CZ" dirty="0"/>
              <a:t>přístupná herna ve foyer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918" y="1605975"/>
            <a:ext cx="2332783" cy="174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3545"/>
            <a:ext cx="2706687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918" y="3356992"/>
            <a:ext cx="2336082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8732"/>
            <a:ext cx="2706687" cy="179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02" y="3258532"/>
            <a:ext cx="272693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3528" y="476672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Co je technická, případně vědecká hračka, a co už není? Může být technická hračka také didaktickou školní pomůckou?</a:t>
            </a:r>
          </a:p>
        </p:txBody>
      </p:sp>
    </p:spTree>
    <p:extLst>
      <p:ext uri="{BB962C8B-B14F-4D97-AF65-F5344CB8AC3E}">
        <p14:creationId xmlns:p14="http://schemas.microsoft.com/office/powerpoint/2010/main" val="17937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iloren\Desktop\SEMINAR_2016\__pozvanka_prihlaska\knih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98"/>
            <a:ext cx="5508104" cy="525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loren\Desktop\KNIHA_HRAVA_VEDA\hrava_veda_male\R44A1703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18882"/>
            <a:ext cx="3659518" cy="243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iloren\Desktop\KNIHA_HRAVA_VEDA\hrava_veda_male\R44A1708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0"/>
            <a:ext cx="3659518" cy="243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95536" y="5662683"/>
            <a:ext cx="5112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www.ntm.cz</a:t>
            </a:r>
            <a:r>
              <a:rPr lang="cs-CZ" dirty="0"/>
              <a:t>/muzeum/publikace-k-prodeji</a:t>
            </a:r>
          </a:p>
        </p:txBody>
      </p:sp>
      <p:sp>
        <p:nvSpPr>
          <p:cNvPr id="4" name="Obdélník 3"/>
          <p:cNvSpPr/>
          <p:nvPr/>
        </p:nvSpPr>
        <p:spPr>
          <a:xfrm>
            <a:off x="395536" y="6165304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muzejní obchod NTM, Kostelní 42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852936"/>
            <a:ext cx="1150293" cy="115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579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CAVU_KNIHA_2015\____HRAVA_VEDA\____OBRAZKY\___OBRAZKY_DEF_3\HV4567_maketyF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7" y="34551"/>
            <a:ext cx="9111324" cy="306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959" y="2852936"/>
            <a:ext cx="2065337" cy="154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091" y="2866651"/>
            <a:ext cx="2125663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99160"/>
            <a:ext cx="3528392" cy="242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188" y="3827088"/>
            <a:ext cx="5111837" cy="30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40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44A431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89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44A4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821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44A42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840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151</Words>
  <Application>Microsoft Office PowerPoint</Application>
  <PresentationFormat>Předvádění na obrazovce (4:3)</PresentationFormat>
  <Paragraphs>38</Paragraphs>
  <Slides>50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1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Školní kabinet – Měšťanská škola , Vyškov 1908</vt:lpstr>
      <vt:lpstr>Fyzikální kabinet. Škola obecná a měšťanská v klášteře voršilek v Kutné Hoře, 30. léta 20. stol. (NPM Praha, F 716/3 )             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Ivana Lorencová</dc:creator>
  <cp:lastModifiedBy>Ivana Lorencová</cp:lastModifiedBy>
  <cp:revision>131</cp:revision>
  <dcterms:created xsi:type="dcterms:W3CDTF">2015-09-03T08:48:35Z</dcterms:created>
  <dcterms:modified xsi:type="dcterms:W3CDTF">2016-05-06T11:22:10Z</dcterms:modified>
</cp:coreProperties>
</file>