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9" r:id="rId3"/>
    <p:sldId id="264" r:id="rId4"/>
    <p:sldId id="260" r:id="rId5"/>
    <p:sldId id="335" r:id="rId6"/>
    <p:sldId id="322" r:id="rId7"/>
    <p:sldId id="267" r:id="rId8"/>
    <p:sldId id="268" r:id="rId9"/>
    <p:sldId id="266" r:id="rId10"/>
    <p:sldId id="366" r:id="rId11"/>
    <p:sldId id="357" r:id="rId12"/>
    <p:sldId id="356" r:id="rId13"/>
    <p:sldId id="355" r:id="rId14"/>
    <p:sldId id="362" r:id="rId15"/>
    <p:sldId id="327" r:id="rId16"/>
    <p:sldId id="294" r:id="rId17"/>
    <p:sldId id="325" r:id="rId18"/>
    <p:sldId id="326" r:id="rId19"/>
    <p:sldId id="381" r:id="rId20"/>
    <p:sldId id="302" r:id="rId21"/>
    <p:sldId id="297" r:id="rId22"/>
    <p:sldId id="301" r:id="rId23"/>
    <p:sldId id="331" r:id="rId24"/>
    <p:sldId id="299" r:id="rId25"/>
    <p:sldId id="300" r:id="rId26"/>
    <p:sldId id="303" r:id="rId27"/>
    <p:sldId id="304" r:id="rId28"/>
    <p:sldId id="359" r:id="rId29"/>
    <p:sldId id="360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12" r:id="rId43"/>
    <p:sldId id="368" r:id="rId44"/>
    <p:sldId id="284" r:id="rId45"/>
    <p:sldId id="324" r:id="rId46"/>
    <p:sldId id="383" r:id="rId47"/>
    <p:sldId id="384" r:id="rId48"/>
    <p:sldId id="287" r:id="rId49"/>
    <p:sldId id="288" r:id="rId50"/>
    <p:sldId id="328" r:id="rId51"/>
    <p:sldId id="367" r:id="rId52"/>
    <p:sldId id="348" r:id="rId53"/>
    <p:sldId id="352" r:id="rId54"/>
    <p:sldId id="354" r:id="rId55"/>
    <p:sldId id="353" r:id="rId56"/>
  </p:sldIdLst>
  <p:sldSz cx="9144000" cy="6858000" type="screen4x3"/>
  <p:notesSz cx="9944100" cy="6805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05" autoAdjust="0"/>
  </p:normalViewPr>
  <p:slideViewPr>
    <p:cSldViewPr>
      <p:cViewPr>
        <p:scale>
          <a:sx n="49" d="100"/>
          <a:sy n="49" d="100"/>
        </p:scale>
        <p:origin x="-1214" y="178"/>
      </p:cViewPr>
      <p:guideLst>
        <p:guide orient="horz" pos="346"/>
        <p:guide pos="4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050BE-18B6-4537-812F-4B8FFD620A31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AF5F1-2F23-4CDF-AFBA-D95DC25C0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5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34317-2784-4CD5-82A7-4C2FD3CC22BF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4410" y="3232666"/>
            <a:ext cx="7955280" cy="3062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E5739-743B-48C6-A907-5393AE3D0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15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E5739-743B-48C6-A907-5393AE3D037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58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E5739-743B-48C6-A907-5393AE3D037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93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27.4.2015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618040" cy="3600400"/>
          </a:xfrm>
        </p:spPr>
        <p:txBody>
          <a:bodyPr>
            <a:normAutofit fontScale="90000"/>
          </a:bodyPr>
          <a:lstStyle/>
          <a:p>
            <a:r>
              <a:rPr lang="cs-CZ" sz="4800" dirty="0" smtClean="0"/>
              <a:t>Nové stálé expozice </a:t>
            </a:r>
            <a:br>
              <a:rPr lang="cs-CZ" sz="4800" dirty="0" smtClean="0"/>
            </a:br>
            <a:r>
              <a:rPr lang="cs-CZ" sz="4800" dirty="0" smtClean="0"/>
              <a:t>Oblastní galerie Liberec                     v rekonstruované budově bývalých městských lázní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4437112"/>
            <a:ext cx="7848872" cy="2160240"/>
          </a:xfrm>
        </p:spPr>
        <p:txBody>
          <a:bodyPr>
            <a:normAutofit fontScale="70000" lnSpcReduction="20000"/>
          </a:bodyPr>
          <a:lstStyle/>
          <a:p>
            <a:r>
              <a:rPr lang="pl-PL" sz="2600" dirty="0" smtClean="0">
                <a:solidFill>
                  <a:schemeClr val="tx1"/>
                </a:solidFill>
              </a:rPr>
              <a:t>Konference</a:t>
            </a:r>
          </a:p>
          <a:p>
            <a:r>
              <a:rPr lang="pl-PL" sz="2600" b="1" dirty="0" smtClean="0">
                <a:solidFill>
                  <a:schemeClr val="tx1"/>
                </a:solidFill>
              </a:rPr>
              <a:t>Muzejní </a:t>
            </a:r>
            <a:r>
              <a:rPr lang="pl-PL" sz="2600" b="1" dirty="0">
                <a:solidFill>
                  <a:schemeClr val="tx1"/>
                </a:solidFill>
              </a:rPr>
              <a:t>prezentace sbírek: </a:t>
            </a:r>
            <a:r>
              <a:rPr lang="pl-PL" sz="2600" b="1" dirty="0" smtClean="0">
                <a:solidFill>
                  <a:schemeClr val="tx1"/>
                </a:solidFill>
              </a:rPr>
              <a:t>přístupy</a:t>
            </a:r>
            <a:r>
              <a:rPr lang="pl-PL" sz="2600" b="1" dirty="0">
                <a:solidFill>
                  <a:schemeClr val="tx1"/>
                </a:solidFill>
              </a:rPr>
              <a:t>, strategie, </a:t>
            </a:r>
            <a:r>
              <a:rPr lang="pl-PL" sz="2600" b="1" dirty="0" smtClean="0">
                <a:solidFill>
                  <a:schemeClr val="tx1"/>
                </a:solidFill>
              </a:rPr>
              <a:t>trendy</a:t>
            </a:r>
          </a:p>
          <a:p>
            <a:endParaRPr lang="pl-PL" sz="2600" b="1" dirty="0" smtClean="0">
              <a:solidFill>
                <a:schemeClr val="tx1"/>
              </a:solidFill>
            </a:endParaRPr>
          </a:p>
          <a:p>
            <a:r>
              <a:rPr lang="pl-PL" sz="2600" dirty="0" smtClean="0">
                <a:solidFill>
                  <a:schemeClr val="tx1"/>
                </a:solidFill>
              </a:rPr>
              <a:t>NM Praha, 16. 4. 2015</a:t>
            </a:r>
          </a:p>
          <a:p>
            <a:r>
              <a:rPr lang="pl-PL" sz="2600" b="1" dirty="0" smtClean="0"/>
              <a:t> </a:t>
            </a:r>
          </a:p>
          <a:p>
            <a:r>
              <a:rPr lang="cs-CZ" sz="2600" dirty="0">
                <a:solidFill>
                  <a:schemeClr val="tx1"/>
                </a:solidFill>
              </a:rPr>
              <a:t>Mgr. Zuzana Štěpanovičová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		</a:t>
            </a:r>
          </a:p>
          <a:p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Stálé expozice v nové budově Lázní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970784" cy="532180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sz="2400" b="1" dirty="0" smtClean="0">
                <a:solidFill>
                  <a:schemeClr val="tx2"/>
                </a:solidFill>
              </a:rPr>
              <a:t>Sbírkové</a:t>
            </a:r>
          </a:p>
          <a:p>
            <a:pPr marL="114300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r>
              <a:rPr lang="cs-CZ" sz="2400" dirty="0" smtClean="0"/>
              <a:t>Na </a:t>
            </a:r>
            <a:r>
              <a:rPr lang="cs-CZ" sz="2400" dirty="0"/>
              <a:t>vlnách umění / </a:t>
            </a:r>
            <a:r>
              <a:rPr lang="cs-CZ" sz="2400" dirty="0" smtClean="0"/>
              <a:t>výtvarné </a:t>
            </a:r>
            <a:r>
              <a:rPr lang="cs-CZ" sz="2400" dirty="0"/>
              <a:t>umění        v českých zemích       od raného novověku po </a:t>
            </a:r>
            <a:r>
              <a:rPr lang="cs-CZ" sz="2400" dirty="0" smtClean="0"/>
              <a:t>současnost</a:t>
            </a:r>
          </a:p>
          <a:p>
            <a:endParaRPr lang="cs-CZ" sz="2400" dirty="0"/>
          </a:p>
          <a:p>
            <a:r>
              <a:rPr lang="cs-CZ" sz="2400" dirty="0"/>
              <a:t>Heinrich von </a:t>
            </a:r>
            <a:r>
              <a:rPr lang="cs-CZ" sz="2400" dirty="0" err="1"/>
              <a:t>Liebieg</a:t>
            </a:r>
            <a:r>
              <a:rPr lang="cs-CZ" sz="2400" dirty="0"/>
              <a:t>, sběratel a </a:t>
            </a:r>
            <a:r>
              <a:rPr lang="cs-CZ" sz="2400" dirty="0" smtClean="0"/>
              <a:t>mecenáš</a:t>
            </a:r>
          </a:p>
          <a:p>
            <a:endParaRPr lang="cs-CZ" sz="2400" dirty="0" smtClean="0"/>
          </a:p>
          <a:p>
            <a:r>
              <a:rPr lang="cs-CZ" sz="2400" dirty="0"/>
              <a:t>Zlatý věk </a:t>
            </a:r>
            <a:r>
              <a:rPr lang="cs-CZ" sz="2400" dirty="0" smtClean="0"/>
              <a:t>nizozemské malby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sz="2400" b="1" dirty="0" smtClean="0">
                <a:solidFill>
                  <a:schemeClr val="tx2"/>
                </a:solidFill>
              </a:rPr>
              <a:t>Interaktivní</a:t>
            </a:r>
          </a:p>
          <a:p>
            <a:pPr marL="114300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r>
              <a:rPr lang="cs-CZ" sz="2400" dirty="0" smtClean="0"/>
              <a:t>Buď v obraze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7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539552" y="274638"/>
            <a:ext cx="7537647" cy="1143000"/>
          </a:xfrm>
        </p:spPr>
        <p:txBody>
          <a:bodyPr/>
          <a:lstStyle/>
          <a:p>
            <a:r>
              <a:rPr lang="cs-CZ" sz="2800" b="1" dirty="0" smtClean="0"/>
              <a:t>Technické srovnání sbírkových stálých expozic v původní a nové budově </a:t>
            </a:r>
            <a:endParaRPr lang="cs-CZ" sz="2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České umění 20. století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3657600" cy="429309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339 m2</a:t>
            </a:r>
          </a:p>
          <a:p>
            <a:r>
              <a:rPr lang="cs-CZ" sz="2000" dirty="0" smtClean="0"/>
              <a:t>76 děl</a:t>
            </a:r>
          </a:p>
          <a:p>
            <a:r>
              <a:rPr lang="cs-CZ" sz="2000" dirty="0" smtClean="0"/>
              <a:t>20. století</a:t>
            </a:r>
          </a:p>
          <a:p>
            <a:r>
              <a:rPr lang="cs-CZ" sz="2000" dirty="0" smtClean="0"/>
              <a:t>bez klimatizace</a:t>
            </a:r>
          </a:p>
          <a:p>
            <a:r>
              <a:rPr lang="cs-CZ" sz="2000" dirty="0" smtClean="0"/>
              <a:t>tři druhy osvětlení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cs-CZ" dirty="0" smtClean="0"/>
              <a:t>Na vlnách umění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19600" y="2564904"/>
            <a:ext cx="3657600" cy="4293095"/>
          </a:xfrm>
        </p:spPr>
        <p:txBody>
          <a:bodyPr>
            <a:noAutofit/>
          </a:bodyPr>
          <a:lstStyle/>
          <a:p>
            <a:r>
              <a:rPr lang="cs-CZ" sz="2000" dirty="0" smtClean="0"/>
              <a:t>482 m2</a:t>
            </a:r>
          </a:p>
          <a:p>
            <a:r>
              <a:rPr lang="cs-CZ" sz="2000" dirty="0" smtClean="0"/>
              <a:t>156 děl</a:t>
            </a:r>
          </a:p>
          <a:p>
            <a:r>
              <a:rPr lang="cs-CZ" sz="2000" dirty="0" smtClean="0"/>
              <a:t>15.–21. století</a:t>
            </a:r>
          </a:p>
          <a:p>
            <a:r>
              <a:rPr lang="cs-CZ" sz="2000" dirty="0" smtClean="0"/>
              <a:t>včetně 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eden, resp. dva druhy osvětlení</a:t>
            </a:r>
          </a:p>
          <a:p>
            <a:r>
              <a:rPr lang="cs-CZ" sz="2000" dirty="0"/>
              <a:t>bodová světla LED </a:t>
            </a:r>
          </a:p>
        </p:txBody>
      </p:sp>
    </p:spTree>
    <p:extLst>
      <p:ext uri="{BB962C8B-B14F-4D97-AF65-F5344CB8AC3E}">
        <p14:creationId xmlns:p14="http://schemas.microsoft.com/office/powerpoint/2010/main" val="32682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549275"/>
            <a:ext cx="3816423" cy="1223541"/>
          </a:xfrm>
        </p:spPr>
        <p:txBody>
          <a:bodyPr/>
          <a:lstStyle/>
          <a:p>
            <a:pPr algn="l"/>
            <a:r>
              <a:rPr lang="cs-CZ" dirty="0" smtClean="0"/>
              <a:t>Německé a rakouské malířství 19. století</a:t>
            </a:r>
          </a:p>
          <a:p>
            <a:pPr algn="l"/>
            <a:r>
              <a:rPr lang="cs-CZ" dirty="0" smtClean="0"/>
              <a:t>Francouzská krajinomalba 19. století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16113"/>
            <a:ext cx="3657600" cy="4941887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r>
              <a:rPr lang="cs-CZ" sz="2000" dirty="0" smtClean="0"/>
              <a:t>112 m2 + 77 m2</a:t>
            </a:r>
            <a:endParaRPr lang="cs-CZ" sz="2000" dirty="0"/>
          </a:p>
          <a:p>
            <a:r>
              <a:rPr lang="cs-CZ" sz="2000" dirty="0"/>
              <a:t>22 + 20 obrazů </a:t>
            </a:r>
            <a:r>
              <a:rPr lang="cs-CZ" sz="2000" dirty="0" smtClean="0"/>
              <a:t> </a:t>
            </a:r>
          </a:p>
          <a:p>
            <a:r>
              <a:rPr lang="cs-CZ" sz="2000" dirty="0"/>
              <a:t>b</a:t>
            </a:r>
            <a:r>
              <a:rPr lang="cs-CZ" sz="2000" dirty="0" smtClean="0"/>
              <a:t>ez polského malířství</a:t>
            </a:r>
          </a:p>
          <a:p>
            <a:r>
              <a:rPr lang="cs-CZ" sz="2000" dirty="0"/>
              <a:t>b</a:t>
            </a:r>
            <a:r>
              <a:rPr lang="cs-CZ" sz="2000" dirty="0" smtClean="0"/>
              <a:t>ez užitého umění</a:t>
            </a:r>
          </a:p>
          <a:p>
            <a:endParaRPr lang="cs-CZ" sz="2000" dirty="0" smtClean="0"/>
          </a:p>
          <a:p>
            <a:r>
              <a:rPr lang="cs-CZ" sz="2000" dirty="0"/>
              <a:t>b</a:t>
            </a:r>
            <a:r>
              <a:rPr lang="cs-CZ" sz="2000" dirty="0" smtClean="0"/>
              <a:t>ez plastik</a:t>
            </a:r>
          </a:p>
          <a:p>
            <a:r>
              <a:rPr lang="cs-CZ" sz="2000" dirty="0" smtClean="0"/>
              <a:t>bez klimatizace</a:t>
            </a:r>
          </a:p>
          <a:p>
            <a:r>
              <a:rPr lang="cs-CZ" sz="2000" dirty="0"/>
              <a:t>t</a:t>
            </a:r>
            <a:r>
              <a:rPr lang="cs-CZ" sz="2000" dirty="0" smtClean="0"/>
              <a:t>ři druhy osvětlení</a:t>
            </a:r>
          </a:p>
          <a:p>
            <a:endParaRPr lang="cs-CZ" sz="2000" dirty="0"/>
          </a:p>
          <a:p>
            <a:r>
              <a:rPr lang="cs-CZ" sz="2000" dirty="0"/>
              <a:t>p</a:t>
            </a:r>
            <a:r>
              <a:rPr lang="cs-CZ" sz="2000" dirty="0" smtClean="0"/>
              <a:t>olovina expozice bez </a:t>
            </a:r>
            <a:r>
              <a:rPr lang="cs-CZ" sz="2000" dirty="0" smtClean="0"/>
              <a:t>bodového osvětlení</a:t>
            </a:r>
          </a:p>
          <a:p>
            <a:endParaRPr lang="cs-CZ" sz="20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27984" y="549275"/>
            <a:ext cx="4032448" cy="575469"/>
          </a:xfrm>
        </p:spPr>
        <p:txBody>
          <a:bodyPr/>
          <a:lstStyle/>
          <a:p>
            <a:pPr algn="l"/>
            <a:r>
              <a:rPr lang="cs-CZ" dirty="0" smtClean="0"/>
              <a:t>Heinrich von </a:t>
            </a:r>
            <a:r>
              <a:rPr lang="cs-CZ" dirty="0" err="1" smtClean="0"/>
              <a:t>Liebieg</a:t>
            </a:r>
            <a:r>
              <a:rPr lang="cs-CZ" dirty="0" smtClean="0"/>
              <a:t>, sběratel a mecenáš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19600" y="1916112"/>
            <a:ext cx="4040832" cy="4941887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r>
              <a:rPr lang="cs-CZ" sz="2000" dirty="0" smtClean="0"/>
              <a:t>421 m2</a:t>
            </a:r>
          </a:p>
          <a:p>
            <a:r>
              <a:rPr lang="cs-CZ" sz="2000" dirty="0" smtClean="0"/>
              <a:t>70 obrazů</a:t>
            </a:r>
          </a:p>
          <a:p>
            <a:r>
              <a:rPr lang="cs-CZ" sz="2000" dirty="0" smtClean="0"/>
              <a:t>včetně </a:t>
            </a:r>
          </a:p>
          <a:p>
            <a:r>
              <a:rPr lang="cs-CZ" sz="2000" dirty="0" smtClean="0"/>
              <a:t>včetně, zápůjčka 28 ks</a:t>
            </a:r>
          </a:p>
          <a:p>
            <a:pPr marL="114300" indent="0">
              <a:buNone/>
            </a:pPr>
            <a:r>
              <a:rPr lang="cs-CZ" sz="2000" dirty="0" smtClean="0"/>
              <a:t>   ze SM v Liberci</a:t>
            </a:r>
          </a:p>
          <a:p>
            <a:r>
              <a:rPr lang="cs-CZ" sz="2000" dirty="0" smtClean="0"/>
              <a:t>včetně</a:t>
            </a:r>
          </a:p>
          <a:p>
            <a:r>
              <a:rPr lang="cs-CZ" sz="2000" dirty="0" smtClean="0"/>
              <a:t>včetně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eden, </a:t>
            </a:r>
            <a:r>
              <a:rPr lang="cs-CZ" sz="2000" dirty="0" smtClean="0"/>
              <a:t>resp. dva druhy osvětlení </a:t>
            </a:r>
          </a:p>
          <a:p>
            <a:r>
              <a:rPr lang="cs-CZ" sz="2000" dirty="0" smtClean="0"/>
              <a:t>včetně bodového osvětlení </a:t>
            </a:r>
          </a:p>
        </p:txBody>
      </p:sp>
    </p:spTree>
    <p:extLst>
      <p:ext uri="{BB962C8B-B14F-4D97-AF65-F5344CB8AC3E}">
        <p14:creationId xmlns:p14="http://schemas.microsoft.com/office/powerpoint/2010/main" val="16480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1"/>
            <a:ext cx="3575247" cy="1124743"/>
          </a:xfrm>
        </p:spPr>
        <p:txBody>
          <a:bodyPr/>
          <a:lstStyle/>
          <a:p>
            <a:pPr algn="l"/>
            <a:r>
              <a:rPr lang="cs-CZ" dirty="0" smtClean="0"/>
              <a:t>Nizozemské malířství 16.-18. st.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544" y="1844675"/>
            <a:ext cx="4186238" cy="5013325"/>
          </a:xfrm>
        </p:spPr>
        <p:txBody>
          <a:bodyPr>
            <a:normAutofit/>
          </a:bodyPr>
          <a:lstStyle/>
          <a:p>
            <a:r>
              <a:rPr lang="cs-CZ" sz="2000" dirty="0"/>
              <a:t>o</a:t>
            </a:r>
            <a:r>
              <a:rPr lang="cs-CZ" sz="2000" dirty="0" smtClean="0"/>
              <a:t>d roku 2009    </a:t>
            </a:r>
          </a:p>
          <a:p>
            <a:pPr marL="114300" indent="0">
              <a:buNone/>
            </a:pPr>
            <a:r>
              <a:rPr lang="cs-CZ" sz="2000" dirty="0" smtClean="0"/>
              <a:t>   z prostorových důvodů </a:t>
            </a:r>
          </a:p>
          <a:p>
            <a:pPr marL="11430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nevystaveno</a:t>
            </a:r>
            <a:endParaRPr lang="cs-CZ" sz="2000" dirty="0"/>
          </a:p>
          <a:p>
            <a:r>
              <a:rPr lang="cs-CZ" sz="2000" dirty="0" smtClean="0"/>
              <a:t>25–30 </a:t>
            </a:r>
            <a:r>
              <a:rPr lang="cs-CZ" sz="2000" dirty="0" smtClean="0"/>
              <a:t>děl před rokem 2009</a:t>
            </a:r>
          </a:p>
          <a:p>
            <a:r>
              <a:rPr lang="cs-CZ" sz="2000" dirty="0" smtClean="0"/>
              <a:t>bez klimatizace</a:t>
            </a:r>
          </a:p>
          <a:p>
            <a:r>
              <a:rPr lang="cs-CZ" sz="2000" dirty="0"/>
              <a:t>bez bodového osvětlení</a:t>
            </a:r>
          </a:p>
          <a:p>
            <a:r>
              <a:rPr lang="cs-CZ" sz="2000" dirty="0"/>
              <a:t>kombinace denního</a:t>
            </a:r>
          </a:p>
          <a:p>
            <a:pPr marL="114300" indent="0">
              <a:buNone/>
            </a:pPr>
            <a:r>
              <a:rPr lang="cs-CZ" sz="2000" dirty="0"/>
              <a:t>   a zářivkového světla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99992" y="-99392"/>
            <a:ext cx="3657600" cy="1224135"/>
          </a:xfrm>
        </p:spPr>
        <p:txBody>
          <a:bodyPr/>
          <a:lstStyle/>
          <a:p>
            <a:pPr algn="l"/>
            <a:r>
              <a:rPr lang="cs-CZ" dirty="0" smtClean="0"/>
              <a:t>Zlatý věk nizozemské malby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19600" y="1844674"/>
            <a:ext cx="4040832" cy="501332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77 m2</a:t>
            </a:r>
          </a:p>
          <a:p>
            <a:pPr marL="114300" indent="0">
              <a:buNone/>
            </a:pPr>
            <a:endParaRPr lang="cs-CZ" sz="2000" dirty="0" smtClean="0"/>
          </a:p>
          <a:p>
            <a:pPr marL="114300" indent="0">
              <a:buNone/>
            </a:pPr>
            <a:endParaRPr lang="cs-CZ" sz="2000" dirty="0" smtClean="0"/>
          </a:p>
          <a:p>
            <a:r>
              <a:rPr lang="cs-CZ" sz="2000" dirty="0"/>
              <a:t>26 děl</a:t>
            </a:r>
          </a:p>
          <a:p>
            <a:r>
              <a:rPr lang="cs-CZ" sz="2000" dirty="0" smtClean="0"/>
              <a:t>včetně</a:t>
            </a:r>
            <a:endParaRPr lang="cs-CZ" sz="2000" dirty="0"/>
          </a:p>
          <a:p>
            <a:r>
              <a:rPr lang="cs-CZ" sz="2000" dirty="0" smtClean="0"/>
              <a:t>s bodovým osvětlením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ouze </a:t>
            </a:r>
            <a:r>
              <a:rPr lang="cs-CZ" sz="2000" dirty="0" smtClean="0"/>
              <a:t>LED osvětlení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0658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1052736"/>
          </a:xfrm>
        </p:spPr>
        <p:txBody>
          <a:bodyPr/>
          <a:lstStyle/>
          <a:p>
            <a:r>
              <a:rPr lang="cs-CZ" sz="2800" b="1" dirty="0" smtClean="0"/>
              <a:t>Nové prvky sbírkových stálých expozic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8460432" cy="5949280"/>
          </a:xfrm>
        </p:spPr>
        <p:txBody>
          <a:bodyPr>
            <a:normAutofit fontScale="62500" lnSpcReduction="20000"/>
          </a:bodyPr>
          <a:lstStyle/>
          <a:p>
            <a:r>
              <a:rPr lang="cs-CZ" sz="2900" b="1" dirty="0" smtClean="0"/>
              <a:t>Didaktičnost </a:t>
            </a:r>
            <a:r>
              <a:rPr lang="cs-CZ" sz="2900" dirty="0" smtClean="0"/>
              <a:t>prostřednictvím česko-anglických popisek ve čtyř </a:t>
            </a:r>
            <a:r>
              <a:rPr lang="cs-CZ" sz="2900" dirty="0"/>
              <a:t>podobách </a:t>
            </a:r>
            <a:endParaRPr lang="cs-CZ" sz="2900" dirty="0" smtClean="0"/>
          </a:p>
          <a:p>
            <a:pPr marL="114300" indent="0">
              <a:buNone/>
            </a:pPr>
            <a:r>
              <a:rPr lang="cs-CZ" sz="2900" dirty="0"/>
              <a:t> </a:t>
            </a:r>
            <a:r>
              <a:rPr lang="cs-CZ" sz="2900" dirty="0" smtClean="0"/>
              <a:t>  (</a:t>
            </a:r>
            <a:r>
              <a:rPr lang="cs-CZ" sz="2900" dirty="0"/>
              <a:t>verze německá a polská v podobě tištěného letáku)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Standardní katalogové údaje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Rozšířené, k jednomu dílu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Tematické, vysvětlující jednotlivé oddíly 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Mapy</a:t>
            </a:r>
          </a:p>
          <a:p>
            <a:pPr marL="114300" indent="0">
              <a:buNone/>
            </a:pPr>
            <a:r>
              <a:rPr lang="cs-CZ" sz="2900" b="1" dirty="0"/>
              <a:t> </a:t>
            </a:r>
            <a:r>
              <a:rPr lang="cs-CZ" sz="2900" b="1" dirty="0" smtClean="0"/>
              <a:t>     </a:t>
            </a:r>
          </a:p>
          <a:p>
            <a:r>
              <a:rPr lang="cs-CZ" sz="2900" b="1" dirty="0" smtClean="0"/>
              <a:t>Vizuální zážitek 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LED osvětlení umožňuje nadstandardní vizuální kontakt               s uměleckým dílem 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Bez závěsného systému</a:t>
            </a:r>
            <a:endParaRPr lang="cs-CZ" sz="2900" dirty="0"/>
          </a:p>
          <a:p>
            <a:pPr marL="571500" indent="-457200">
              <a:buFont typeface="+mj-lt"/>
              <a:buAutoNum type="arabicPeriod"/>
            </a:pPr>
            <a:r>
              <a:rPr lang="cs-CZ" sz="2900" dirty="0" smtClean="0"/>
              <a:t>Barevná </a:t>
            </a:r>
            <a:r>
              <a:rPr lang="cs-CZ" sz="2900" dirty="0" err="1" smtClean="0"/>
              <a:t>paneláž</a:t>
            </a:r>
            <a:endParaRPr lang="cs-CZ" sz="2900" b="1" dirty="0"/>
          </a:p>
          <a:p>
            <a:pPr marL="114300" indent="0">
              <a:buNone/>
            </a:pPr>
            <a:r>
              <a:rPr lang="cs-CZ" sz="2900" b="1" dirty="0" smtClean="0"/>
              <a:t> </a:t>
            </a:r>
          </a:p>
          <a:p>
            <a:r>
              <a:rPr lang="cs-CZ" sz="2900" b="1" dirty="0"/>
              <a:t>Netradiční uspořádání – podrobněji viz jednotlivé expozice</a:t>
            </a:r>
          </a:p>
          <a:p>
            <a:r>
              <a:rPr lang="cs-CZ" sz="2900" b="1" dirty="0" smtClean="0"/>
              <a:t>Zařazení nových jmen vedle etablovaných umělců</a:t>
            </a:r>
          </a:p>
          <a:p>
            <a:r>
              <a:rPr lang="cs-CZ" sz="2900" b="1" dirty="0" smtClean="0"/>
              <a:t>Zařazení předmětů </a:t>
            </a:r>
            <a:r>
              <a:rPr lang="cs-CZ" sz="2900" b="1" dirty="0"/>
              <a:t>uměleckého </a:t>
            </a:r>
            <a:r>
              <a:rPr lang="cs-CZ" sz="2900" b="1" dirty="0" smtClean="0"/>
              <a:t>řemesla</a:t>
            </a:r>
          </a:p>
          <a:p>
            <a:r>
              <a:rPr lang="cs-CZ" sz="2900" b="1" dirty="0" smtClean="0"/>
              <a:t>Zvětšeniny historických fotografií</a:t>
            </a:r>
          </a:p>
          <a:p>
            <a:r>
              <a:rPr lang="cs-CZ" sz="2900" b="1" dirty="0" smtClean="0"/>
              <a:t>Interaktivní prvky</a:t>
            </a:r>
          </a:p>
          <a:p>
            <a:r>
              <a:rPr lang="cs-CZ" sz="2900" b="1" dirty="0" smtClean="0"/>
              <a:t>Větší počet vystavených děl</a:t>
            </a:r>
            <a:endParaRPr lang="cs-CZ" sz="2900" b="1" dirty="0"/>
          </a:p>
          <a:p>
            <a:r>
              <a:rPr lang="cs-CZ" sz="2900" b="1" dirty="0" smtClean="0"/>
              <a:t>Větší záběr v rámci historických </a:t>
            </a:r>
            <a:r>
              <a:rPr lang="cs-CZ" sz="2900" b="1" dirty="0"/>
              <a:t>období</a:t>
            </a:r>
          </a:p>
          <a:p>
            <a:endParaRPr lang="cs-CZ" b="1" dirty="0" smtClean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844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87" y="0"/>
            <a:ext cx="65547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9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panovicova\Desktop\Nová složka\narodni muzeum\na vlnach umeni\pudorys ces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783"/>
            <a:ext cx="8467158" cy="58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031783"/>
          </a:xfrm>
        </p:spPr>
        <p:txBody>
          <a:bodyPr/>
          <a:lstStyle/>
          <a:p>
            <a:r>
              <a:rPr lang="cs-CZ" sz="4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vlnách umění </a:t>
            </a:r>
            <a:r>
              <a:rPr lang="cs-CZ" sz="4400" dirty="0" smtClean="0"/>
              <a:t>	 482 m2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3653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48872" cy="940966"/>
          </a:xfrm>
        </p:spPr>
        <p:txBody>
          <a:bodyPr/>
          <a:lstStyle/>
          <a:p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vlnách umění 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34806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dirty="0" smtClean="0"/>
              <a:t>Koncepce expozice </a:t>
            </a:r>
            <a:r>
              <a:rPr lang="cs-CZ" dirty="0"/>
              <a:t>je tematicky rozdělená do </a:t>
            </a:r>
            <a:r>
              <a:rPr lang="cs-CZ" dirty="0" smtClean="0"/>
              <a:t>devíti oddílů, s výjimkou prvního </a:t>
            </a:r>
            <a:r>
              <a:rPr lang="cs-CZ" dirty="0" smtClean="0"/>
              <a:t>oddílu </a:t>
            </a:r>
            <a:r>
              <a:rPr lang="cs-CZ" dirty="0" smtClean="0"/>
              <a:t>je chronologická. </a:t>
            </a:r>
          </a:p>
          <a:p>
            <a:pPr marL="114300" indent="0">
              <a:buNone/>
            </a:pP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Náboženské motivy v umění – napříč stoletími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Barokní umění – portrét a zátiší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19. století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S</a:t>
            </a:r>
            <a:r>
              <a:rPr lang="cs-CZ" dirty="0" smtClean="0"/>
              <a:t>ymbolismus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...ismy 1. poloviny 20. </a:t>
            </a:r>
            <a:r>
              <a:rPr lang="cs-CZ" dirty="0" smtClean="0"/>
              <a:t>století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1945–1958 </a:t>
            </a:r>
            <a:r>
              <a:rPr lang="cs-CZ" dirty="0" smtClean="0"/>
              <a:t>porovnání kvalitní tvorby a </a:t>
            </a:r>
            <a:r>
              <a:rPr lang="cs-CZ" dirty="0"/>
              <a:t>umění </a:t>
            </a:r>
            <a:r>
              <a:rPr lang="cs-CZ" dirty="0" smtClean="0"/>
              <a:t>prorežimního, tzv. </a:t>
            </a:r>
            <a:r>
              <a:rPr lang="cs-CZ" dirty="0" err="1" smtClean="0"/>
              <a:t>Sorely</a:t>
            </a: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Dozvuky EXPO Brusel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Nová figurace, Nová citlivost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70. léta </a:t>
            </a:r>
            <a:r>
              <a:rPr lang="cs-CZ" dirty="0"/>
              <a:t>– </a:t>
            </a:r>
            <a:r>
              <a:rPr lang="cs-CZ" dirty="0" smtClean="0"/>
              <a:t>v izolaci ateliéru + </a:t>
            </a:r>
            <a:r>
              <a:rPr lang="cs-CZ" dirty="0" smtClean="0"/>
              <a:t>postmoderna        a současnost </a:t>
            </a: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5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8354" cy="1512168"/>
          </a:xfrm>
        </p:spPr>
        <p:txBody>
          <a:bodyPr/>
          <a:lstStyle/>
          <a:p>
            <a:r>
              <a:rPr lang="cs-CZ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vlnách umění</a:t>
            </a:r>
            <a:r>
              <a:rPr lang="cs-CZ" sz="3200" dirty="0" smtClean="0">
                <a:latin typeface="Reichenberg" pitchFamily="50" charset="-18"/>
              </a:rPr>
              <a:t/>
            </a:r>
            <a:br>
              <a:rPr lang="cs-CZ" sz="3200" dirty="0" smtClean="0">
                <a:latin typeface="Reichenberg" pitchFamily="50" charset="-18"/>
              </a:rPr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805264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dirty="0" smtClean="0"/>
              <a:t>Principy: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ř</a:t>
            </a:r>
            <a:r>
              <a:rPr lang="cs-CZ" dirty="0" smtClean="0"/>
              <a:t>azení chronologické a didaktické – opora                v rozšířených popiskách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p</a:t>
            </a:r>
            <a:r>
              <a:rPr lang="cs-CZ" dirty="0" smtClean="0"/>
              <a:t>řispět k pochopení zákonitosti </a:t>
            </a:r>
            <a:r>
              <a:rPr lang="cs-CZ" dirty="0"/>
              <a:t>vývoje evropského výtvarného </a:t>
            </a:r>
            <a:r>
              <a:rPr lang="cs-CZ" dirty="0" smtClean="0"/>
              <a:t>umění, zejména v 20. století </a:t>
            </a:r>
            <a:r>
              <a:rPr lang="cs-CZ" dirty="0"/>
              <a:t>– </a:t>
            </a:r>
            <a:r>
              <a:rPr lang="cs-CZ" dirty="0" smtClean="0"/>
              <a:t>            od </a:t>
            </a:r>
            <a:r>
              <a:rPr lang="cs-CZ" dirty="0"/>
              <a:t>impresionismu, přes kubismus až po abstrakci</a:t>
            </a: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zařazení umění německy hovořících </a:t>
            </a:r>
            <a:r>
              <a:rPr lang="cs-CZ" dirty="0" smtClean="0"/>
              <a:t>obyvatel do části 19. a 20. století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zařazení nových jmen vedla etablovaných umělců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p</a:t>
            </a:r>
            <a:r>
              <a:rPr lang="cs-CZ" dirty="0" smtClean="0"/>
              <a:t>o roce 1945 – připomenutí „osmiček“ v historii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k</a:t>
            </a:r>
            <a:r>
              <a:rPr lang="cs-CZ" dirty="0" smtClean="0"/>
              <a:t>ontrast motivů tzv. </a:t>
            </a:r>
            <a:r>
              <a:rPr lang="cs-CZ" dirty="0" err="1" smtClean="0"/>
              <a:t>Sorely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dirty="0"/>
              <a:t>práce na poli, továrně či dole a intimních, existenciálně laděných obrazů např. Kamila Lhotáka, Františka Hudečka nebo Alexe Berana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z</a:t>
            </a:r>
            <a:r>
              <a:rPr lang="cs-CZ" dirty="0" smtClean="0"/>
              <a:t>ejména </a:t>
            </a:r>
            <a:r>
              <a:rPr lang="cs-CZ" dirty="0"/>
              <a:t>po roce 1958 </a:t>
            </a:r>
            <a:r>
              <a:rPr lang="cs-CZ" dirty="0" smtClean="0"/>
              <a:t>– větší důraz </a:t>
            </a:r>
            <a:r>
              <a:rPr lang="cs-CZ" dirty="0"/>
              <a:t>na estetické vyznění </a:t>
            </a:r>
            <a:r>
              <a:rPr lang="cs-CZ" dirty="0" smtClean="0"/>
              <a:t>expozice, na výtvarnou spřízněnost, návraty</a:t>
            </a:r>
            <a:r>
              <a:rPr lang="cs-CZ" dirty="0"/>
              <a:t>, paralely a rozbíhání do několika </a:t>
            </a:r>
            <a:r>
              <a:rPr lang="cs-CZ" dirty="0" smtClean="0"/>
              <a:t>stran, než na maximální zastoupení všech směrů a stylů</a:t>
            </a:r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41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7772400" cy="594626"/>
          </a:xfrm>
        </p:spPr>
        <p:txBody>
          <a:bodyPr/>
          <a:lstStyle/>
          <a:p>
            <a:r>
              <a:rPr lang="cs-CZ" sz="2400" dirty="0"/>
              <a:t>Náboženské motivy v umění</a:t>
            </a:r>
            <a:endParaRPr lang="cs-CZ" dirty="0"/>
          </a:p>
        </p:txBody>
      </p:sp>
      <p:pic>
        <p:nvPicPr>
          <p:cNvPr id="5" name="Picture 3" descr="C:\Users\stepanovicova\Desktop\Nová složka\narodni muzeum\na vlnach umeni\na vlnach umeni_1 – kopi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17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Sídlo Oblastní galerie Liberec v letech 1946–2013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Novorenesanční vila </a:t>
            </a:r>
            <a:r>
              <a:rPr lang="cs-CZ" dirty="0" smtClean="0"/>
              <a:t>Johanna </a:t>
            </a:r>
            <a:r>
              <a:rPr lang="cs-CZ" dirty="0" err="1" smtClean="0"/>
              <a:t>Liebiega</a:t>
            </a:r>
            <a:r>
              <a:rPr lang="cs-CZ" dirty="0" smtClean="0"/>
              <a:t> ml. (1836–1917)</a:t>
            </a:r>
          </a:p>
          <a:p>
            <a:r>
              <a:rPr lang="cs-CZ" dirty="0" smtClean="0"/>
              <a:t>postavena v letech 1870–1872</a:t>
            </a:r>
            <a:endParaRPr lang="cs-CZ" dirty="0"/>
          </a:p>
        </p:txBody>
      </p:sp>
      <p:pic>
        <p:nvPicPr>
          <p:cNvPr id="2050" name="Picture 2" descr="C:\Users\stepanovicova\Desktop\Nová složka\narodni muzeum\budova\ogl2_2010_11 – kopi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057" y="381000"/>
            <a:ext cx="7079885" cy="4943475"/>
          </a:xfrm>
        </p:spPr>
      </p:pic>
    </p:spTree>
    <p:extLst>
      <p:ext uri="{BB962C8B-B14F-4D97-AF65-F5344CB8AC3E}">
        <p14:creationId xmlns:p14="http://schemas.microsoft.com/office/powerpoint/2010/main" val="8007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Barokní zátiší</a:t>
            </a:r>
            <a:endParaRPr lang="cs-CZ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b="133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6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epanovicova\Desktop\Nová složka\narodni muzeum\na vlnach umeni\IMG_5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68"/>
            <a:ext cx="8460432" cy="72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7620000" cy="1412776"/>
          </a:xfrm>
        </p:spPr>
        <p:txBody>
          <a:bodyPr/>
          <a:lstStyle/>
          <a:p>
            <a:r>
              <a:rPr lang="cs-CZ" sz="2200" b="1" dirty="0" smtClean="0"/>
              <a:t>Krajinomalba 19. století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1800" dirty="0" smtClean="0">
                <a:solidFill>
                  <a:schemeClr val="tx1"/>
                </a:solidFill>
              </a:rPr>
              <a:t>Hugo </a:t>
            </a:r>
            <a:r>
              <a:rPr lang="cs-CZ" sz="1800" dirty="0" err="1" smtClean="0">
                <a:solidFill>
                  <a:schemeClr val="tx1"/>
                </a:solidFill>
              </a:rPr>
              <a:t>Ullik</a:t>
            </a:r>
            <a:r>
              <a:rPr lang="cs-CZ" sz="1800" dirty="0" smtClean="0">
                <a:solidFill>
                  <a:schemeClr val="tx1"/>
                </a:solidFill>
              </a:rPr>
              <a:t>, Leopold Stephan, Max </a:t>
            </a:r>
            <a:r>
              <a:rPr lang="cs-CZ" sz="1800" dirty="0" err="1" smtClean="0">
                <a:solidFill>
                  <a:schemeClr val="tx1"/>
                </a:solidFill>
              </a:rPr>
              <a:t>Haushofer</a:t>
            </a:r>
            <a:r>
              <a:rPr lang="cs-CZ" sz="1800" dirty="0" smtClean="0">
                <a:solidFill>
                  <a:schemeClr val="tx1"/>
                </a:solidFill>
              </a:rPr>
              <a:t>, Wilhelm </a:t>
            </a:r>
            <a:r>
              <a:rPr lang="cs-CZ" sz="1800" dirty="0" err="1" smtClean="0">
                <a:solidFill>
                  <a:schemeClr val="tx1"/>
                </a:solidFill>
              </a:rPr>
              <a:t>Riedel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95278"/>
            <a:ext cx="8460432" cy="594626"/>
          </a:xfrm>
        </p:spPr>
        <p:txBody>
          <a:bodyPr/>
          <a:lstStyle/>
          <a:p>
            <a:r>
              <a:rPr lang="cs-CZ" sz="2000" dirty="0" smtClean="0"/>
              <a:t>Zařazení německy hovořících umělců </a:t>
            </a:r>
            <a:r>
              <a:rPr lang="cs-CZ" sz="2000" dirty="0"/>
              <a:t>v Čechách </a:t>
            </a:r>
            <a:r>
              <a:rPr lang="cs-CZ" sz="2000" dirty="0" smtClean="0"/>
              <a:t>do expozice</a:t>
            </a:r>
            <a:endParaRPr lang="cs-CZ" sz="2000" dirty="0"/>
          </a:p>
        </p:txBody>
      </p:sp>
      <p:pic>
        <p:nvPicPr>
          <p:cNvPr id="5" name="Picture 2" descr="C:\Users\stepanovicova\Desktop\Nová složka\narodni muzeum\na vlnach umeni\IMG_52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r="924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Georg </a:t>
            </a:r>
            <a:r>
              <a:rPr lang="cs-CZ" dirty="0" err="1" smtClean="0"/>
              <a:t>Kars</a:t>
            </a:r>
            <a:r>
              <a:rPr lang="cs-CZ" dirty="0" smtClean="0"/>
              <a:t>, Mary </a:t>
            </a:r>
            <a:r>
              <a:rPr lang="cs-CZ" dirty="0" err="1" smtClean="0"/>
              <a:t>Duras</a:t>
            </a:r>
            <a:r>
              <a:rPr lang="cs-CZ" dirty="0"/>
              <a:t>, </a:t>
            </a:r>
            <a:r>
              <a:rPr lang="cs-CZ" dirty="0" smtClean="0"/>
              <a:t>Erwin Müller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7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95278"/>
            <a:ext cx="8460432" cy="670026"/>
          </a:xfrm>
        </p:spPr>
        <p:txBody>
          <a:bodyPr/>
          <a:lstStyle/>
          <a:p>
            <a:r>
              <a:rPr lang="cs-CZ" dirty="0" smtClean="0"/>
              <a:t>Závěr oblouku od impresionismu k abstraktnímu umění</a:t>
            </a:r>
            <a:endParaRPr lang="cs-CZ" dirty="0"/>
          </a:p>
        </p:txBody>
      </p:sp>
      <p:sp>
        <p:nvSpPr>
          <p:cNvPr id="7" name="Zástupný symbol pro obrázek 2"/>
          <p:cNvSpPr txBox="1">
            <a:spLocks/>
          </p:cNvSpPr>
          <p:nvPr/>
        </p:nvSpPr>
        <p:spPr>
          <a:xfrm>
            <a:off x="152400" y="152400"/>
            <a:ext cx="8458200" cy="5486400"/>
          </a:xfrm>
          <a:prstGeom prst="rect">
            <a:avLst/>
          </a:prstGeom>
        </p:spPr>
      </p:sp>
      <p:sp>
        <p:nvSpPr>
          <p:cNvPr id="8" name="Zástupný symbol pro obrázek 2"/>
          <p:cNvSpPr txBox="1">
            <a:spLocks/>
          </p:cNvSpPr>
          <p:nvPr/>
        </p:nvSpPr>
        <p:spPr>
          <a:xfrm>
            <a:off x="152400" y="152400"/>
            <a:ext cx="8458200" cy="5486400"/>
          </a:xfrm>
          <a:prstGeom prst="rect">
            <a:avLst/>
          </a:prstGeom>
        </p:spPr>
      </p:sp>
      <p:pic>
        <p:nvPicPr>
          <p:cNvPr id="1028" name="Picture 4" descr="E:\1\Nová složka\narodni muzeum\IMG_52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Sorela</a:t>
            </a:r>
            <a:r>
              <a:rPr lang="cs-CZ" dirty="0" smtClean="0"/>
              <a:t> versus kreativita lidského ducha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 b="11386"/>
          <a:stretch>
            <a:fillRect/>
          </a:stretch>
        </p:blipFill>
        <p:spPr>
          <a:xfrm>
            <a:off x="0" y="-27384"/>
            <a:ext cx="8458200" cy="54864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Rok 1948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8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Geometrické umění </a:t>
            </a:r>
            <a:endParaRPr lang="cs-CZ" dirty="0"/>
          </a:p>
        </p:txBody>
      </p:sp>
      <p:pic>
        <p:nvPicPr>
          <p:cNvPr id="5" name="Picture 2" descr="C:\Users\stepanovicova\Desktop\Nová složka\narodni muzeum\na vlnach umeni\na vlnach umeni 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" b="1339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Vedle vystavujících autorů Nové citlivosti </a:t>
            </a:r>
            <a:r>
              <a:rPr lang="cs-CZ" dirty="0"/>
              <a:t>(</a:t>
            </a:r>
            <a:r>
              <a:rPr lang="cs-CZ" dirty="0" smtClean="0"/>
              <a:t>1968) se dobře vyjímá </a:t>
            </a:r>
            <a:r>
              <a:rPr lang="cs-CZ" i="1" dirty="0" smtClean="0"/>
              <a:t>Červený čtverec</a:t>
            </a:r>
            <a:r>
              <a:rPr lang="cs-CZ" dirty="0" smtClean="0"/>
              <a:t> </a:t>
            </a:r>
            <a:r>
              <a:rPr lang="cs-CZ" dirty="0"/>
              <a:t>(1990) Květy Pacovské. </a:t>
            </a:r>
          </a:p>
        </p:txBody>
      </p:sp>
    </p:spTree>
    <p:extLst>
      <p:ext uri="{BB962C8B-B14F-4D97-AF65-F5344CB8AC3E}">
        <p14:creationId xmlns:p14="http://schemas.microsoft.com/office/powerpoint/2010/main" val="38145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Umění 1970</a:t>
            </a:r>
            <a:r>
              <a:rPr lang="cs-CZ" b="0" dirty="0"/>
              <a:t>–</a:t>
            </a:r>
            <a:r>
              <a:rPr lang="cs-CZ" dirty="0" smtClean="0"/>
              <a:t>2010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Ex </a:t>
            </a:r>
            <a:r>
              <a:rPr lang="cs-CZ" dirty="0" err="1" smtClean="0"/>
              <a:t>tempore</a:t>
            </a:r>
            <a:r>
              <a:rPr lang="cs-CZ" dirty="0" smtClean="0"/>
              <a:t> - zařazení </a:t>
            </a:r>
            <a:r>
              <a:rPr lang="cs-CZ" dirty="0"/>
              <a:t>Adrieny </a:t>
            </a:r>
            <a:r>
              <a:rPr lang="cs-CZ" dirty="0" smtClean="0"/>
              <a:t>Šimotové a Jiřího Johna </a:t>
            </a:r>
            <a:r>
              <a:rPr lang="cs-CZ" dirty="0"/>
              <a:t>mezi autory skupin 12/15 </a:t>
            </a:r>
            <a:r>
              <a:rPr lang="cs-CZ" dirty="0" smtClean="0"/>
              <a:t>a </a:t>
            </a:r>
            <a:r>
              <a:rPr lang="cs-CZ" dirty="0"/>
              <a:t>Tvrdohlaví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37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814042"/>
          </a:xfrm>
        </p:spPr>
        <p:txBody>
          <a:bodyPr/>
          <a:lstStyle/>
          <a:p>
            <a:r>
              <a:rPr lang="cs-CZ" dirty="0" smtClean="0"/>
              <a:t>Postmoderna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9218" name="Picture 2" descr="C:\Users\stepanovicova\Desktop\Nová složka\narodni muzeum\na vlnach umeni\IMG_526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František Skála, Jaroslav </a:t>
            </a:r>
            <a:r>
              <a:rPr lang="cs-CZ" dirty="0" err="1" smtClean="0"/>
              <a:t>Róna</a:t>
            </a:r>
            <a:r>
              <a:rPr lang="cs-CZ" dirty="0" smtClean="0"/>
              <a:t>, Petr Nikl, Jiří David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11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umění 20. století v původní budově galerie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Místnost věnovaná kubismu se třemi druhy osvětlení,</a:t>
            </a:r>
          </a:p>
          <a:p>
            <a:r>
              <a:rPr lang="cs-CZ" dirty="0" smtClean="0"/>
              <a:t>bodové reflektory oslňovaly návštěvníka</a:t>
            </a:r>
            <a:endParaRPr lang="cs-CZ" dirty="0"/>
          </a:p>
        </p:txBody>
      </p:sp>
      <p:pic>
        <p:nvPicPr>
          <p:cNvPr id="5" name="Picture 2" descr="C:\Users\stepanovicova\Desktop\Nová složka\narodni muzeum\na vlnach umeni\IMG_0393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7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umění 20. století v nové budově galerie</a:t>
            </a:r>
            <a:endParaRPr lang="cs-CZ" dirty="0"/>
          </a:p>
        </p:txBody>
      </p:sp>
      <p:pic>
        <p:nvPicPr>
          <p:cNvPr id="6" name="Picture 2" descr="C:\Users\stepanovicova\Desktop\Nová složka\narodni muzeum\na vlnach umeni\na vlnach umeni 2 – kopi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05264"/>
            <a:ext cx="8400729" cy="144016"/>
          </a:xfrm>
        </p:spPr>
        <p:txBody>
          <a:bodyPr/>
          <a:lstStyle/>
          <a:p>
            <a:r>
              <a:rPr lang="cs-CZ" dirty="0" smtClean="0"/>
              <a:t>Budova bývalých městských lázní, 2006 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0" y="5733256"/>
            <a:ext cx="8460431" cy="97234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Projekt </a:t>
            </a:r>
            <a:r>
              <a:rPr lang="cs-CZ" sz="2000" dirty="0"/>
              <a:t>revitalizace lázní na galerii </a:t>
            </a:r>
            <a:r>
              <a:rPr lang="cs-CZ" sz="2000" dirty="0" smtClean="0"/>
              <a:t>2009–2011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>Rekonstrukce budovy a stavba depozitáře 2011–2013</a:t>
            </a:r>
          </a:p>
        </p:txBody>
      </p:sp>
      <p:pic>
        <p:nvPicPr>
          <p:cNvPr id="7170" name="Picture 2" descr="C:\Users\stepanovicova\Desktop\Nová složka\narodni muzeum\budova\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1779"/>
            <a:ext cx="7224654" cy="4801628"/>
          </a:xfrm>
        </p:spPr>
      </p:pic>
    </p:spTree>
    <p:extLst>
      <p:ext uri="{BB962C8B-B14F-4D97-AF65-F5344CB8AC3E}">
        <p14:creationId xmlns:p14="http://schemas.microsoft.com/office/powerpoint/2010/main" val="13394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685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9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epanovicova\Desktop\Nová složka\narodni muzeum\pudorys liebie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" y="1268760"/>
            <a:ext cx="809203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560840" cy="1143000"/>
          </a:xfrm>
        </p:spPr>
        <p:txBody>
          <a:bodyPr/>
          <a:lstStyle/>
          <a:p>
            <a:r>
              <a:rPr lang="cs-CZ" sz="3600" dirty="0" smtClean="0"/>
              <a:t>Heinrich von </a:t>
            </a:r>
            <a:r>
              <a:rPr lang="cs-CZ" sz="3600" dirty="0" err="1" smtClean="0"/>
              <a:t>Liebieg</a:t>
            </a:r>
            <a:r>
              <a:rPr lang="cs-CZ" sz="3600" dirty="0" smtClean="0"/>
              <a:t> 	</a:t>
            </a:r>
            <a:r>
              <a:rPr lang="cs-CZ" sz="3600" b="1" dirty="0" smtClean="0"/>
              <a:t>	</a:t>
            </a:r>
            <a:r>
              <a:rPr lang="cs-CZ" sz="3600" dirty="0" smtClean="0"/>
              <a:t>421 m2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029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80920" cy="1143000"/>
          </a:xfrm>
        </p:spPr>
        <p:txBody>
          <a:bodyPr/>
          <a:lstStyle/>
          <a:p>
            <a:r>
              <a:rPr lang="cs-CZ" sz="2800" b="1" dirty="0" smtClean="0"/>
              <a:t>Heinrich von </a:t>
            </a:r>
            <a:r>
              <a:rPr lang="cs-CZ" sz="2800" b="1" dirty="0" err="1" smtClean="0"/>
              <a:t>Liebieg</a:t>
            </a:r>
            <a:r>
              <a:rPr lang="cs-CZ" sz="2800" b="1" dirty="0" smtClean="0"/>
              <a:t>, sběratel a mecenáš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44" y="1340768"/>
            <a:ext cx="8378080" cy="5517232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cs-CZ" dirty="0" smtClean="0"/>
              <a:t>Koncepce expozice </a:t>
            </a:r>
            <a:r>
              <a:rPr lang="cs-CZ" dirty="0"/>
              <a:t>je tematicky rozdělená do sedmi </a:t>
            </a:r>
            <a:r>
              <a:rPr lang="cs-CZ" dirty="0" smtClean="0"/>
              <a:t>oddílů</a:t>
            </a:r>
            <a:r>
              <a:rPr lang="cs-CZ" dirty="0" smtClean="0"/>
              <a:t>:</a:t>
            </a:r>
          </a:p>
          <a:p>
            <a:pPr marL="114300" indent="0">
              <a:buNone/>
            </a:pPr>
            <a:r>
              <a:rPr lang="cs-CZ" dirty="0" smtClean="0"/>
              <a:t> </a:t>
            </a: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Osobnost H. </a:t>
            </a:r>
            <a:r>
              <a:rPr lang="cs-CZ" dirty="0" err="1" smtClean="0"/>
              <a:t>Liebiega</a:t>
            </a:r>
            <a:r>
              <a:rPr lang="cs-CZ" dirty="0" smtClean="0"/>
              <a:t> a jeho sbírka ve světle lyrického realismu a historismů</a:t>
            </a:r>
          </a:p>
          <a:p>
            <a:pPr lvl="3"/>
            <a:r>
              <a:rPr lang="cs-CZ" dirty="0" smtClean="0"/>
              <a:t>Sběratel obrazů a </a:t>
            </a:r>
            <a:r>
              <a:rPr lang="cs-CZ" dirty="0" smtClean="0"/>
              <a:t>umělecko-řemeslných </a:t>
            </a:r>
            <a:r>
              <a:rPr lang="cs-CZ" dirty="0" smtClean="0"/>
              <a:t>předmětů</a:t>
            </a:r>
          </a:p>
          <a:p>
            <a:pPr lvl="3"/>
            <a:r>
              <a:rPr lang="cs-CZ" dirty="0" smtClean="0"/>
              <a:t>Textilní </a:t>
            </a:r>
            <a:r>
              <a:rPr lang="cs-CZ" dirty="0"/>
              <a:t>podnikatel </a:t>
            </a:r>
            <a:r>
              <a:rPr lang="cs-CZ" dirty="0"/>
              <a:t>– </a:t>
            </a:r>
            <a:r>
              <a:rPr lang="cs-CZ" dirty="0"/>
              <a:t>firma Johann </a:t>
            </a:r>
            <a:r>
              <a:rPr lang="cs-CZ" dirty="0" err="1"/>
              <a:t>Liebieg</a:t>
            </a:r>
            <a:r>
              <a:rPr lang="cs-CZ" dirty="0"/>
              <a:t> &amp; Co.</a:t>
            </a:r>
          </a:p>
          <a:p>
            <a:pPr lvl="3"/>
            <a:r>
              <a:rPr lang="cs-CZ" dirty="0"/>
              <a:t>Stavebník četných staveb v Liberci a ve Frankfurtu nad Mohanem</a:t>
            </a:r>
          </a:p>
          <a:p>
            <a:pPr lvl="3"/>
            <a:r>
              <a:rPr lang="cs-CZ" dirty="0"/>
              <a:t>Rodokmen rodiny </a:t>
            </a:r>
            <a:r>
              <a:rPr lang="cs-CZ" dirty="0" err="1"/>
              <a:t>Liebiegů</a:t>
            </a:r>
            <a:endParaRPr lang="cs-CZ" dirty="0"/>
          </a:p>
          <a:p>
            <a:pPr lvl="3"/>
            <a:r>
              <a:rPr lang="cs-CZ" dirty="0"/>
              <a:t>Stavební aktivity dalších členů rodiny </a:t>
            </a:r>
            <a:r>
              <a:rPr lang="cs-CZ" dirty="0" err="1"/>
              <a:t>Liebiegů</a:t>
            </a:r>
            <a:r>
              <a:rPr lang="cs-CZ" dirty="0"/>
              <a:t> v Liberci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Mnichovská </a:t>
            </a:r>
            <a:r>
              <a:rPr lang="cs-CZ" dirty="0" smtClean="0"/>
              <a:t>škola 2. poloviny 19. století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Francouzská krajinomalba a její vliv na krajinomalbu ve střední Evropě – expozice poprvé v historii galerie nepředstavuje díla tradičně podle národnostních škol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Díla s náboženskou tematikou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Člověk v historickém interiéru </a:t>
            </a:r>
            <a:r>
              <a:rPr lang="cs-CZ" dirty="0" smtClean="0"/>
              <a:t>a </a:t>
            </a:r>
            <a:r>
              <a:rPr lang="cs-CZ" dirty="0"/>
              <a:t>Zobrazování </a:t>
            </a:r>
            <a:r>
              <a:rPr lang="cs-CZ" dirty="0" smtClean="0"/>
              <a:t>zvířat v 19. století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err="1"/>
              <a:t>Eugène</a:t>
            </a:r>
            <a:r>
              <a:rPr lang="cs-CZ" dirty="0"/>
              <a:t>-Louis </a:t>
            </a:r>
            <a:r>
              <a:rPr lang="cs-CZ" dirty="0" err="1" smtClean="0"/>
              <a:t>Boudin</a:t>
            </a:r>
            <a:r>
              <a:rPr lang="cs-CZ" dirty="0" smtClean="0"/>
              <a:t>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Volání dálek – díla s proveniencí Předního a Dálného východu </a:t>
            </a:r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26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0.0.0.1\ogl\TROJAN_LAZNE\LAZNE_STALE_EXPOZICE\LIEBIEG\IMG_5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72000" y="3105835"/>
            <a:ext cx="3888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  <a:tabLst>
                <a:tab pos="449263" algn="l"/>
              </a:tabLst>
            </a:pPr>
            <a:r>
              <a:rPr lang="cs-CZ" sz="2400" dirty="0">
                <a:solidFill>
                  <a:schemeClr val="tx2"/>
                </a:solidFill>
              </a:rPr>
              <a:t>Heinrich von </a:t>
            </a:r>
            <a:r>
              <a:rPr lang="cs-CZ" sz="2400" dirty="0" err="1" smtClean="0">
                <a:solidFill>
                  <a:schemeClr val="tx2"/>
                </a:solidFill>
              </a:rPr>
              <a:t>Liebieg</a:t>
            </a:r>
            <a:endParaRPr lang="cs-CZ" sz="2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cs-CZ" dirty="0"/>
              <a:t>úvodní místnost</a:t>
            </a:r>
          </a:p>
        </p:txBody>
      </p:sp>
    </p:spTree>
    <p:extLst>
      <p:ext uri="{BB962C8B-B14F-4D97-AF65-F5344CB8AC3E}">
        <p14:creationId xmlns:p14="http://schemas.microsoft.com/office/powerpoint/2010/main" val="35112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0" y="6096000"/>
            <a:ext cx="8460432" cy="612648"/>
          </a:xfrm>
        </p:spPr>
        <p:txBody>
          <a:bodyPr/>
          <a:lstStyle/>
          <a:p>
            <a:r>
              <a:rPr lang="cs-CZ" dirty="0" smtClean="0"/>
              <a:t>Heinrich von </a:t>
            </a:r>
            <a:r>
              <a:rPr lang="cs-CZ" dirty="0" err="1" smtClean="0"/>
              <a:t>Liebieg</a:t>
            </a:r>
            <a:r>
              <a:rPr lang="cs-CZ" dirty="0" smtClean="0"/>
              <a:t> jako stavebník a podnikatel, firma </a:t>
            </a:r>
            <a:r>
              <a:rPr lang="cs-CZ" dirty="0" smtClean="0"/>
              <a:t>Johann </a:t>
            </a:r>
            <a:r>
              <a:rPr lang="cs-CZ" dirty="0" err="1" smtClean="0"/>
              <a:t>Liebieg</a:t>
            </a:r>
            <a:r>
              <a:rPr lang="cs-CZ" dirty="0" smtClean="0"/>
              <a:t> </a:t>
            </a:r>
            <a:r>
              <a:rPr lang="cs-CZ" dirty="0" smtClean="0"/>
              <a:t>&amp; Co.</a:t>
            </a:r>
            <a:endParaRPr lang="cs-CZ" dirty="0"/>
          </a:p>
        </p:txBody>
      </p:sp>
      <p:pic>
        <p:nvPicPr>
          <p:cNvPr id="11266" name="Picture 2" descr="C:\Users\stepanovicova\Desktop\Nová složka\narodni muzeum\liebieg\IMG_933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1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Rodokmen rodiny </a:t>
            </a:r>
            <a:r>
              <a:rPr lang="cs-CZ" dirty="0" err="1" smtClean="0"/>
              <a:t>Liebiegů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5 generací, </a:t>
            </a:r>
            <a:r>
              <a:rPr lang="cs-CZ" dirty="0" smtClean="0"/>
              <a:t>cca </a:t>
            </a:r>
            <a:r>
              <a:rPr lang="cs-CZ" dirty="0" smtClean="0"/>
              <a:t>90 osob, autor JUDr. Martin Kareš</a:t>
            </a:r>
            <a:endParaRPr lang="cs-CZ" dirty="0"/>
          </a:p>
        </p:txBody>
      </p:sp>
      <p:pic>
        <p:nvPicPr>
          <p:cNvPr id="12291" name="Picture 3" descr="C:\Users\stepanovicova\Desktop\Nová složka\narodni muzeum\liebieg\IMG_93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 b="45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Mnichovská škola druhé poloviny 19. století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r="296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doplněná </a:t>
            </a:r>
            <a:r>
              <a:rPr lang="cs-CZ" dirty="0" smtClean="0"/>
              <a:t>konzolovým stolkem a zrcadlem německé provenience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2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epanovicova\Desktop\LIEBIEG\michal\mapky\Evropa_Barbisoniu_upravena_A2+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-1920875"/>
            <a:ext cx="9366250" cy="106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3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Zbrojnoš versus zbroj a zbraně</a:t>
            </a:r>
            <a:endParaRPr lang="cs-CZ" dirty="0"/>
          </a:p>
        </p:txBody>
      </p:sp>
      <p:pic>
        <p:nvPicPr>
          <p:cNvPr id="16386" name="Picture 2" descr="C:\Users\stepanovicova\Desktop\Nová složka\narodni muzeum\liebieg\Liebieg_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008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Obrazy Eduarda </a:t>
            </a:r>
            <a:r>
              <a:rPr lang="cs-CZ" dirty="0" err="1" smtClean="0"/>
              <a:t>Charlemonta</a:t>
            </a:r>
            <a:r>
              <a:rPr lang="cs-CZ" dirty="0" smtClean="0"/>
              <a:t> a předměty uměleckého řemesla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2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Zátiší Hugo Charlemonta a mosazné a cínové nádobí 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4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1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1" y="3573016"/>
            <a:ext cx="7772400" cy="360040"/>
          </a:xfrm>
        </p:spPr>
        <p:txBody>
          <a:bodyPr/>
          <a:lstStyle/>
          <a:p>
            <a:r>
              <a:rPr lang="cs-CZ" dirty="0" smtClean="0"/>
              <a:t>Lázně – nová budova Oblastní galerie </a:t>
            </a:r>
            <a:r>
              <a:rPr lang="cs-CZ" dirty="0" smtClean="0"/>
              <a:t>Liberec, 2013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b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304799" y="3645025"/>
            <a:ext cx="7772401" cy="3384376"/>
          </a:xfrm>
        </p:spPr>
        <p:txBody>
          <a:bodyPr>
            <a:normAutofit fontScale="77500" lnSpcReduction="20000"/>
          </a:bodyPr>
          <a:lstStyle/>
          <a:p>
            <a:pPr lvl="1"/>
            <a:endParaRPr lang="cs-CZ" b="1" dirty="0" smtClean="0"/>
          </a:p>
          <a:p>
            <a:pPr lvl="1"/>
            <a:r>
              <a:rPr lang="cs-CZ" sz="1900" b="1" dirty="0" smtClean="0"/>
              <a:t>Výhody nové budovy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 smtClean="0"/>
              <a:t>nové, větší prostory (více než 2000 m2 celkové výstavní plochy)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 smtClean="0"/>
              <a:t>moderní technické vybavení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/>
              <a:t>m</a:t>
            </a:r>
            <a:r>
              <a:rPr lang="cs-CZ" sz="1900" dirty="0" smtClean="0"/>
              <a:t>oderní depozitář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/>
              <a:t>o</a:t>
            </a:r>
            <a:r>
              <a:rPr lang="cs-CZ" sz="1900" dirty="0" smtClean="0"/>
              <a:t>dpovídající zázemí pro návštěvníky všech generací, včetně kavárny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 smtClean="0"/>
              <a:t>nové služby pro návštěvníky (knihovna ad.)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/>
              <a:t>bezbariérový přístup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900" dirty="0" smtClean="0"/>
          </a:p>
          <a:p>
            <a:pPr lvl="1"/>
            <a:r>
              <a:rPr lang="cs-CZ" sz="1900" b="1" dirty="0" smtClean="0"/>
              <a:t>Výhody polohy</a:t>
            </a:r>
            <a:endParaRPr lang="cs-CZ" sz="19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 smtClean="0"/>
              <a:t>těsné sousedství se </a:t>
            </a:r>
            <a:r>
              <a:rPr lang="cs-CZ" sz="1900" dirty="0"/>
              <a:t>S</a:t>
            </a:r>
            <a:r>
              <a:rPr lang="cs-CZ" sz="1900" dirty="0" smtClean="0"/>
              <a:t>everočeským muzeem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 smtClean="0"/>
              <a:t>základ pro tzv. muzejní čtvrť Liberce (dnes se zde nacházejí tři instituce tohoto typu)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900" dirty="0"/>
              <a:t>l</a:t>
            </a:r>
            <a:r>
              <a:rPr lang="cs-CZ" sz="1900" dirty="0" smtClean="0"/>
              <a:t>epší dopravní dostupnost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074" name="Picture 2" descr="C:\Users\stepanovicova\Desktop\Nová složka\narodni muzeum\budova\DSC_22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744"/>
            <a:ext cx="4896544" cy="31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pohledového betonu v expozici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err="1" smtClean="0"/>
              <a:t>Eugène</a:t>
            </a:r>
            <a:r>
              <a:rPr lang="cs-CZ" dirty="0" smtClean="0"/>
              <a:t>-Louis</a:t>
            </a:r>
            <a:r>
              <a:rPr lang="cs-CZ" dirty="0"/>
              <a:t> </a:t>
            </a:r>
            <a:r>
              <a:rPr lang="cs-CZ" dirty="0" err="1"/>
              <a:t>Boudin</a:t>
            </a:r>
            <a:endParaRPr lang="cs-CZ" dirty="0"/>
          </a:p>
        </p:txBody>
      </p:sp>
      <p:pic>
        <p:nvPicPr>
          <p:cNvPr id="21506" name="Picture 2" descr="C:\Users\stepanovicova\Desktop\Nová složka\narodni muzeum\liebieg\IMG_49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5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Srovnání dobové malířské a básnické tvorby</a:t>
            </a:r>
            <a:endParaRPr lang="cs-CZ" dirty="0"/>
          </a:p>
        </p:txBody>
      </p:sp>
      <p:pic>
        <p:nvPicPr>
          <p:cNvPr id="13315" name="Picture 3" descr="C:\Users\stepanovicova\Desktop\Nová složka\narodni muzeum\liebieg\Liebieg_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6171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475656" y="6096000"/>
            <a:ext cx="6598495" cy="612648"/>
          </a:xfrm>
        </p:spPr>
        <p:txBody>
          <a:bodyPr>
            <a:normAutofit/>
          </a:bodyPr>
          <a:lstStyle/>
          <a:p>
            <a:pPr algn="just"/>
            <a:r>
              <a:rPr lang="cs-CZ" dirty="0" err="1" smtClean="0"/>
              <a:t>Eugène</a:t>
            </a:r>
            <a:r>
              <a:rPr lang="cs-CZ" dirty="0" smtClean="0"/>
              <a:t>-Louis </a:t>
            </a:r>
            <a:r>
              <a:rPr lang="cs-CZ" dirty="0" err="1" smtClean="0"/>
              <a:t>Boudin</a:t>
            </a:r>
            <a:r>
              <a:rPr lang="cs-CZ" dirty="0" smtClean="0"/>
              <a:t> a jeho přítel Gustave </a:t>
            </a:r>
            <a:r>
              <a:rPr lang="cs-CZ" dirty="0" err="1" smtClean="0"/>
              <a:t>Mathieu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2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95278"/>
            <a:ext cx="9144000" cy="594626"/>
          </a:xfrm>
        </p:spPr>
        <p:txBody>
          <a:bodyPr/>
          <a:lstStyle/>
          <a:p>
            <a:pPr algn="l"/>
            <a:r>
              <a:rPr lang="cs-CZ" sz="2000" dirty="0" smtClean="0"/>
              <a:t>Francouzská krajinomalba 19. století v původní budově galerie</a:t>
            </a:r>
            <a:endParaRPr lang="cs-CZ" sz="2000" dirty="0"/>
          </a:p>
        </p:txBody>
      </p:sp>
      <p:pic>
        <p:nvPicPr>
          <p:cNvPr id="17410" name="Picture 2" descr="C:\Users\stepanovicova\Desktop\Nová složka\narodni muzeum\liebieg\IMG_038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Táflování stěn vyžadovalo improvizovaný způsob instalace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8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387582" cy="441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74638"/>
            <a:ext cx="8459787" cy="1143000"/>
          </a:xfrm>
        </p:spPr>
        <p:txBody>
          <a:bodyPr/>
          <a:lstStyle/>
          <a:p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Zlatý věk nizozemské malby </a:t>
            </a:r>
            <a:r>
              <a:rPr lang="cs-CZ" sz="3200" b="1" dirty="0" smtClean="0"/>
              <a:t>	</a:t>
            </a:r>
            <a:r>
              <a:rPr lang="cs-CZ" sz="3200" dirty="0" smtClean="0"/>
              <a:t>77 m2</a:t>
            </a:r>
            <a:endParaRPr lang="cs-CZ" sz="3200" dirty="0"/>
          </a:p>
        </p:txBody>
      </p:sp>
      <p:pic>
        <p:nvPicPr>
          <p:cNvPr id="1026" name="Picture 2" descr="C:\Users\stepanovicova\Desktop\Nová složka\narodni muzeum\pudorys holandan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0" y="1484783"/>
            <a:ext cx="7221310" cy="49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7848872" cy="1143000"/>
          </a:xfrm>
        </p:spPr>
        <p:txBody>
          <a:bodyPr/>
          <a:lstStyle/>
          <a:p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Zlatý věk nizozemské malby</a:t>
            </a:r>
            <a:endParaRPr lang="cs-CZ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000" dirty="0" smtClean="0"/>
              <a:t>Koncepce </a:t>
            </a:r>
            <a:r>
              <a:rPr lang="cs-CZ" sz="2000" dirty="0"/>
              <a:t>expozice tzv. malých </a:t>
            </a:r>
            <a:r>
              <a:rPr lang="cs-CZ" sz="2000" dirty="0" smtClean="0"/>
              <a:t>mistrů: </a:t>
            </a:r>
          </a:p>
          <a:p>
            <a:pPr marL="571500" indent="-457200">
              <a:buFont typeface="+mj-lt"/>
              <a:buAutoNum type="arabicPeriod"/>
            </a:pPr>
            <a:endParaRPr lang="cs-CZ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cs-CZ" sz="2000" dirty="0" smtClean="0"/>
              <a:t>reprezentuje ukázky jednotlivých malířských druhů </a:t>
            </a:r>
            <a:r>
              <a:rPr lang="cs-CZ" sz="2000" dirty="0" smtClean="0"/>
              <a:t> a </a:t>
            </a:r>
            <a:r>
              <a:rPr lang="cs-CZ" sz="2000" dirty="0" smtClean="0"/>
              <a:t>žánrů (portrét, krajina, zátiší, žánr)</a:t>
            </a:r>
          </a:p>
          <a:p>
            <a:pPr marL="571500" indent="-457200">
              <a:buFont typeface="+mj-lt"/>
              <a:buAutoNum type="arabicPeriod"/>
            </a:pPr>
            <a:r>
              <a:rPr lang="cs-CZ" sz="2000" dirty="0" smtClean="0"/>
              <a:t>připomíná hlavní centra nizozemského malířství, jako byla např. </a:t>
            </a:r>
            <a:r>
              <a:rPr lang="cs-CZ" sz="2000" dirty="0" err="1" smtClean="0"/>
              <a:t>Haarlem</a:t>
            </a:r>
            <a:r>
              <a:rPr lang="cs-CZ" sz="2000" dirty="0" smtClean="0"/>
              <a:t>, Amsterodam, </a:t>
            </a:r>
            <a:r>
              <a:rPr lang="cs-CZ" sz="2000" dirty="0" smtClean="0"/>
              <a:t>Antverpy, ad</a:t>
            </a:r>
            <a:r>
              <a:rPr lang="cs-CZ" sz="2000" dirty="0" smtClean="0"/>
              <a:t>. </a:t>
            </a:r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Figurální a portrétní malba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 Obraz vpravo: Frans </a:t>
            </a:r>
            <a:r>
              <a:rPr lang="cs-CZ" dirty="0" err="1" smtClean="0"/>
              <a:t>Pietersz</a:t>
            </a:r>
            <a:r>
              <a:rPr lang="cs-CZ" dirty="0" smtClean="0"/>
              <a:t>. de </a:t>
            </a:r>
            <a:r>
              <a:rPr lang="cs-CZ" dirty="0" err="1" smtClean="0"/>
              <a:t>Grebber</a:t>
            </a:r>
            <a:r>
              <a:rPr lang="cs-CZ" dirty="0" smtClean="0"/>
              <a:t>, Portrét třiadvacetileté ženy, 1630, </a:t>
            </a:r>
          </a:p>
          <a:p>
            <a:r>
              <a:rPr lang="cs-CZ" dirty="0" smtClean="0"/>
              <a:t> zapůjčen ze sbírek Národní </a:t>
            </a:r>
            <a:r>
              <a:rPr lang="cs-CZ" dirty="0" smtClean="0"/>
              <a:t>galerie v Praze</a:t>
            </a:r>
            <a:endParaRPr lang="cs-CZ" dirty="0"/>
          </a:p>
        </p:txBody>
      </p:sp>
      <p:pic>
        <p:nvPicPr>
          <p:cNvPr id="5" name="Picture 2" descr="C:\Users\stepanovicova\Desktop\Nová složka\narodni muzeum\zlaty vek\Zlaty vek nizozemske malby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98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Krajinomalba a žánr</a:t>
            </a:r>
            <a:endParaRPr lang="cs-CZ" dirty="0"/>
          </a:p>
        </p:txBody>
      </p:sp>
      <p:pic>
        <p:nvPicPr>
          <p:cNvPr id="5" name="Picture 3" descr="C:\Users\stepanovicova\Desktop\Nová složka\narodni muzeum\zlaty vek\IMG_4669 – kopi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1030066"/>
          </a:xfrm>
        </p:spPr>
        <p:txBody>
          <a:bodyPr/>
          <a:lstStyle/>
          <a:p>
            <a:r>
              <a:rPr lang="cs-CZ" dirty="0"/>
              <a:t>Mapka jednotlivých malířských </a:t>
            </a:r>
            <a:r>
              <a:rPr lang="cs-CZ" dirty="0" smtClean="0"/>
              <a:t>center                         </a:t>
            </a:r>
            <a:r>
              <a:rPr lang="cs-CZ" dirty="0"/>
              <a:t>s </a:t>
            </a:r>
            <a:r>
              <a:rPr lang="cs-CZ" dirty="0" smtClean="0"/>
              <a:t>reprodukcemi vystavených obrazů</a:t>
            </a:r>
            <a:endParaRPr lang="cs-CZ" dirty="0"/>
          </a:p>
        </p:txBody>
      </p:sp>
      <p:pic>
        <p:nvPicPr>
          <p:cNvPr id="4098" name="Picture 2" descr="C:\Users\stepanovicova\Desktop\Nová složka\narodni muzeum\zlaty vek\IMG_467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Aert</a:t>
            </a:r>
            <a:r>
              <a:rPr lang="cs-CZ" dirty="0" smtClean="0"/>
              <a:t> van der </a:t>
            </a:r>
            <a:r>
              <a:rPr lang="cs-CZ" dirty="0" err="1" smtClean="0"/>
              <a:t>Neer</a:t>
            </a:r>
            <a:r>
              <a:rPr lang="cs-CZ" dirty="0" smtClean="0"/>
              <a:t>: Společnost u krbu, 1632, </a:t>
            </a:r>
            <a:br>
              <a:rPr lang="cs-CZ" dirty="0" smtClean="0"/>
            </a:br>
            <a:r>
              <a:rPr lang="cs-CZ" dirty="0" smtClean="0"/>
              <a:t>s parafrází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Autor parafráze: Martin Velíšek, 2013 </a:t>
            </a:r>
            <a:endParaRPr lang="cs-CZ" dirty="0"/>
          </a:p>
        </p:txBody>
      </p:sp>
      <p:pic>
        <p:nvPicPr>
          <p:cNvPr id="5122" name="Picture 2" descr="C:\Users\stepanovicova\Desktop\Nová složka\narodni muzeum\zlaty vek\IMG_466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351"/>
          <a:stretch>
            <a:fillRect/>
          </a:stretch>
        </p:blipFill>
        <p:spPr bwMode="auto">
          <a:xfrm>
            <a:off x="0" y="-459432"/>
            <a:ext cx="8458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Depozitář OGL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Postaven v těsné blízkosti historické budovy Lázní, </a:t>
            </a:r>
            <a:r>
              <a:rPr lang="cs-CZ" dirty="0" smtClean="0"/>
              <a:t>2013</a:t>
            </a:r>
            <a:endParaRPr lang="cs-CZ" dirty="0"/>
          </a:p>
        </p:txBody>
      </p:sp>
      <p:pic>
        <p:nvPicPr>
          <p:cNvPr id="1026" name="Picture 2" descr="\\10.0.0.1\ogl\LAZNE\FOTOGALERIE\FOTO_JT\LAZNE_13_11\ext\IMG_30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b="45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7877143" cy="51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5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7776220" cy="1143000"/>
          </a:xfrm>
        </p:spPr>
        <p:txBody>
          <a:bodyPr/>
          <a:lstStyle/>
          <a:p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Buď v obraze</a:t>
            </a:r>
            <a:b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Interaktivní stálá expozice 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</a:rPr>
              <a:t>144 m2</a:t>
            </a:r>
            <a:endParaRPr lang="cs-CZ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stepanovicova\Desktop\Nová složka\narodni muzeum\pudorys holandan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0" y="1484783"/>
            <a:ext cx="7221310" cy="49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863015" cy="432048"/>
          </a:xfrm>
        </p:spPr>
        <p:txBody>
          <a:bodyPr/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Buď v obraze</a:t>
            </a: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Interaktivní stálá </a:t>
            </a: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expozice</a:t>
            </a:r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Reichenberg" pitchFamily="50" charset="-18"/>
              </a:rPr>
              <a:t/>
            </a:r>
            <a:b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Reichenberg" pitchFamily="50" charset="-18"/>
              </a:rPr>
            </a:br>
            <a:endParaRPr lang="cs-CZ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003232" cy="558924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b="1" dirty="0" smtClean="0"/>
              <a:t>Principy:</a:t>
            </a:r>
            <a:r>
              <a:rPr lang="cs-CZ" dirty="0" smtClean="0"/>
              <a:t>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umožnit návštěvníkovi pomocí interaktivních a hravých exponátů proniknout do větší hloubky uměleckého díla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zapojit </a:t>
            </a:r>
            <a:r>
              <a:rPr lang="cs-CZ" dirty="0" err="1" smtClean="0"/>
              <a:t>voluntární</a:t>
            </a:r>
            <a:r>
              <a:rPr lang="cs-CZ" dirty="0" smtClean="0"/>
              <a:t> oblast člověka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využít </a:t>
            </a:r>
            <a:r>
              <a:rPr lang="cs-CZ" dirty="0"/>
              <a:t>příklady uměleckých </a:t>
            </a:r>
            <a:r>
              <a:rPr lang="cs-CZ" dirty="0" smtClean="0"/>
              <a:t>děl ze </a:t>
            </a:r>
            <a:r>
              <a:rPr lang="cs-CZ" dirty="0"/>
              <a:t>sbírkového fondu </a:t>
            </a:r>
            <a:r>
              <a:rPr lang="cs-CZ" dirty="0" smtClean="0"/>
              <a:t>galerie</a:t>
            </a:r>
          </a:p>
          <a:p>
            <a:pPr marL="114300" indent="0">
              <a:buNone/>
            </a:pPr>
            <a:endParaRPr lang="cs-CZ" dirty="0" smtClean="0"/>
          </a:p>
          <a:p>
            <a:pPr marL="114300" indent="0">
              <a:buNone/>
            </a:pPr>
            <a:r>
              <a:rPr lang="cs-CZ" b="1" dirty="0" smtClean="0"/>
              <a:t>Prvky:</a:t>
            </a:r>
            <a:r>
              <a:rPr lang="cs-CZ" dirty="0" smtClean="0"/>
              <a:t>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k</a:t>
            </a:r>
            <a:r>
              <a:rPr lang="cs-CZ" dirty="0" smtClean="0"/>
              <a:t>omunikace prostřednictvím hmatu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názorné předvedení </a:t>
            </a:r>
            <a:r>
              <a:rPr lang="cs-CZ" dirty="0" smtClean="0"/>
              <a:t>úlohy světla v prezentaci uměleckých děl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n</a:t>
            </a:r>
            <a:r>
              <a:rPr lang="cs-CZ" dirty="0" smtClean="0"/>
              <a:t>ázorné předvedení aditivního a subtraktivního míchání barev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 smtClean="0"/>
              <a:t>seznámení se prostřednictvím </a:t>
            </a:r>
            <a:r>
              <a:rPr lang="cs-CZ" dirty="0"/>
              <a:t>dotykové </a:t>
            </a:r>
            <a:r>
              <a:rPr lang="cs-CZ" dirty="0" smtClean="0"/>
              <a:t>obrazovky        </a:t>
            </a:r>
            <a:r>
              <a:rPr lang="cs-CZ" dirty="0"/>
              <a:t>s vybranými díly z </a:t>
            </a:r>
            <a:r>
              <a:rPr lang="cs-CZ" dirty="0" smtClean="0"/>
              <a:t>expozic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m</a:t>
            </a:r>
            <a:r>
              <a:rPr lang="cs-CZ" dirty="0" smtClean="0"/>
              <a:t>alování na </a:t>
            </a:r>
            <a:r>
              <a:rPr lang="cs-CZ" dirty="0" err="1" smtClean="0"/>
              <a:t>sandartovém</a:t>
            </a:r>
            <a:r>
              <a:rPr lang="cs-CZ" dirty="0" smtClean="0"/>
              <a:t> stole </a:t>
            </a:r>
          </a:p>
          <a:p>
            <a:pPr marL="571500" indent="-457200">
              <a:buFont typeface="+mj-lt"/>
              <a:buAutoNum type="arabicPeriod"/>
            </a:pPr>
            <a:r>
              <a:rPr lang="cs-CZ" dirty="0"/>
              <a:t>s</a:t>
            </a:r>
            <a:r>
              <a:rPr lang="cs-CZ" dirty="0" smtClean="0"/>
              <a:t>kládání puzzle vztahující </a:t>
            </a:r>
            <a:r>
              <a:rPr lang="cs-CZ" dirty="0"/>
              <a:t>se k vystaveným </a:t>
            </a:r>
            <a:r>
              <a:rPr lang="cs-CZ" dirty="0" smtClean="0"/>
              <a:t>dílům, ad.</a:t>
            </a:r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571500" indent="-457200">
              <a:buFont typeface="+mj-lt"/>
              <a:buAutoNum type="arabicPeriod"/>
            </a:pPr>
            <a:endParaRPr lang="cs-CZ" dirty="0"/>
          </a:p>
          <a:p>
            <a:pPr marL="571500" indent="-4572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 smtClean="0"/>
          </a:p>
          <a:p>
            <a:pPr marL="1394460" lvl="3" indent="-3429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Buď v obraze</a:t>
            </a:r>
            <a:endParaRPr lang="cs-CZ" dirty="0"/>
          </a:p>
        </p:txBody>
      </p:sp>
      <p:pic>
        <p:nvPicPr>
          <p:cNvPr id="6" name="Picture 2" descr="C:\Users\stepanovicova\Desktop\Nová složka\narodni muzeum\interaktivni\Interaktivni_exp_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>
            <a:fillRect/>
          </a:stretch>
        </p:blipFill>
        <p:spPr/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Místnost určená spíše mladším dětem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6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Buď v obraze 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Haptická expozice</a:t>
            </a:r>
            <a:endParaRPr lang="cs-CZ" dirty="0"/>
          </a:p>
        </p:txBody>
      </p:sp>
      <p:pic>
        <p:nvPicPr>
          <p:cNvPr id="4" name="Picture 2" descr="C:\Users\stepanovicova\Desktop\Nová složka\narodni muzeum\interaktivni\Interaktivni_exp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-1"/>
            <a:ext cx="6936117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epanovicova\Desktop\Nová složka\narodni muzeum\interaktivni\Interaktivni_exp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38" y="0"/>
            <a:ext cx="4454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0.0.0.1\ogl\TROJAN_LAZNE\LAZNE_STALE_EXPOZICE\INTERAKTIV\Interaktivni_exp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1" y="5495278"/>
            <a:ext cx="8157730" cy="814042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Buď v obraze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sz="1800" b="0" dirty="0">
                <a:solidFill>
                  <a:schemeClr val="bg1"/>
                </a:solidFill>
              </a:rPr>
              <a:t>M</a:t>
            </a:r>
            <a:r>
              <a:rPr lang="cs-CZ" sz="1800" b="0" dirty="0" smtClean="0">
                <a:solidFill>
                  <a:schemeClr val="bg1"/>
                </a:solidFill>
              </a:rPr>
              <a:t>ístnost určená spíše starším </a:t>
            </a:r>
            <a:r>
              <a:rPr lang="cs-CZ" sz="1800" b="0" dirty="0" smtClean="0">
                <a:solidFill>
                  <a:schemeClr val="bg1"/>
                </a:solidFill>
              </a:rPr>
              <a:t>dětem               Děkuji Vám za pozornost. </a:t>
            </a:r>
            <a:endParaRPr lang="cs-CZ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Lázně – původní bazénová hala</a:t>
            </a:r>
            <a:endParaRPr lang="cs-CZ" dirty="0"/>
          </a:p>
        </p:txBody>
      </p:sp>
      <p:pic>
        <p:nvPicPr>
          <p:cNvPr id="5" name="Picture 2" descr="C:\Users\stepanovicova\Desktop\Nová složka\narodni muzeum\historie\P101004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518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tepanovicova\Desktop\Nová složka\narodni muzeum\budova\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492080" cy="36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517232"/>
            <a:ext cx="3178696" cy="1008112"/>
          </a:xfrm>
        </p:spPr>
        <p:txBody>
          <a:bodyPr/>
          <a:lstStyle/>
          <a:p>
            <a:r>
              <a:rPr lang="cs-CZ" b="0" dirty="0" smtClean="0"/>
              <a:t> </a:t>
            </a:r>
            <a:r>
              <a:rPr lang="cs-CZ" dirty="0" smtClean="0"/>
              <a:t>během rekonstrukce 2012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6096" y="0"/>
            <a:ext cx="3024336" cy="1484784"/>
          </a:xfrm>
        </p:spPr>
        <p:txBody>
          <a:bodyPr/>
          <a:lstStyle/>
          <a:p>
            <a:r>
              <a:rPr lang="cs-CZ" dirty="0" smtClean="0"/>
              <a:t>před rekonstrukcí 2006</a:t>
            </a:r>
            <a:endParaRPr lang="cs-CZ" dirty="0"/>
          </a:p>
        </p:txBody>
      </p:sp>
      <p:pic>
        <p:nvPicPr>
          <p:cNvPr id="9219" name="Picture 3" descr="C:\Users\stepanovicova\Desktop\Nová složka\narodni muzeum\budova\7aDSC_28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8" y="3140968"/>
            <a:ext cx="561199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epanovicova\Desktop\Nová složka\narodni muzeum\budova\Panoram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09424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5516563"/>
            <a:ext cx="3203848" cy="649287"/>
          </a:xfrm>
        </p:spPr>
        <p:txBody>
          <a:bodyPr/>
          <a:lstStyle/>
          <a:p>
            <a:endParaRPr lang="cs-CZ" dirty="0"/>
          </a:p>
          <a:p>
            <a:endParaRPr lang="cs-CZ" dirty="0" smtClean="0"/>
          </a:p>
          <a:p>
            <a:pPr algn="l"/>
            <a:r>
              <a:rPr lang="cs-CZ" dirty="0"/>
              <a:t>p</a:t>
            </a:r>
            <a:r>
              <a:rPr lang="cs-CZ" dirty="0" smtClean="0"/>
              <a:t>o rekonstrukci</a:t>
            </a:r>
            <a:endParaRPr lang="cs-CZ" dirty="0"/>
          </a:p>
          <a:p>
            <a:pPr algn="l"/>
            <a:r>
              <a:rPr lang="cs-CZ" dirty="0" smtClean="0"/>
              <a:t>2013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1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epanovicova\Desktop\Nová složka\narodni muzeum\budova\20131002_09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9" y="0"/>
            <a:ext cx="4573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32040" y="-243408"/>
            <a:ext cx="3528392" cy="7272807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b="1" dirty="0" smtClean="0"/>
              <a:t>  </a:t>
            </a:r>
          </a:p>
          <a:p>
            <a:pPr marL="114300" indent="0">
              <a:buNone/>
            </a:pPr>
            <a:r>
              <a:rPr lang="cs-CZ" b="1" dirty="0" smtClean="0">
                <a:solidFill>
                  <a:schemeClr val="tx2"/>
                </a:solidFill>
              </a:rPr>
              <a:t>Cesta k novým stálým expozicím</a:t>
            </a:r>
          </a:p>
          <a:p>
            <a:pPr marL="114300" indent="0">
              <a:buNone/>
            </a:pPr>
            <a:endParaRPr lang="cs-CZ" b="1" dirty="0" smtClean="0"/>
          </a:p>
          <a:p>
            <a:r>
              <a:rPr lang="cs-CZ" b="1" dirty="0"/>
              <a:t>Tříměsíční zkušební </a:t>
            </a:r>
            <a:r>
              <a:rPr lang="cs-CZ" b="1" dirty="0" smtClean="0"/>
              <a:t>provoz budovy</a:t>
            </a:r>
            <a:endParaRPr lang="cs-CZ" b="1" dirty="0"/>
          </a:p>
          <a:p>
            <a:pPr marL="114300" indent="0">
              <a:buNone/>
            </a:pPr>
            <a:r>
              <a:rPr lang="cs-CZ" b="1" dirty="0"/>
              <a:t>  </a:t>
            </a:r>
            <a:r>
              <a:rPr lang="cs-CZ" b="1" dirty="0" smtClean="0"/>
              <a:t>10–12/2013</a:t>
            </a:r>
          </a:p>
          <a:p>
            <a:pPr marL="114300" indent="0">
              <a:buNone/>
            </a:pPr>
            <a:endParaRPr lang="cs-CZ" b="1" dirty="0" smtClean="0"/>
          </a:p>
          <a:p>
            <a:r>
              <a:rPr lang="cs-CZ" b="1" dirty="0" smtClean="0"/>
              <a:t>Začátek stěhování sbírek 7. 1. 2014</a:t>
            </a:r>
          </a:p>
          <a:p>
            <a:endParaRPr lang="cs-CZ" dirty="0"/>
          </a:p>
          <a:p>
            <a:r>
              <a:rPr lang="cs-CZ" b="1" dirty="0" smtClean="0"/>
              <a:t>Slavnostní zahájení provozu galerie, zpřístupnění stálých expozic              26. 2. 2014</a:t>
            </a:r>
          </a:p>
        </p:txBody>
      </p:sp>
    </p:spTree>
    <p:extLst>
      <p:ext uri="{BB962C8B-B14F-4D97-AF65-F5344CB8AC3E}">
        <p14:creationId xmlns:p14="http://schemas.microsoft.com/office/powerpoint/2010/main" val="10250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usedstv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ousedství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1690</TotalTime>
  <Words>1208</Words>
  <Application>Microsoft Office PowerPoint</Application>
  <PresentationFormat>Předvádění na obrazovce (4:3)</PresentationFormat>
  <Paragraphs>254</Paragraphs>
  <Slides>55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Sousedství</vt:lpstr>
      <vt:lpstr>Nové stálé expozice  Oblastní galerie Liberec                     v rekonstruované budově bývalých městských lázní</vt:lpstr>
      <vt:lpstr>Sídlo Oblastní galerie Liberec v letech 1946–2013</vt:lpstr>
      <vt:lpstr>Budova bývalých městských lázní, 2006   </vt:lpstr>
      <vt:lpstr>Lázně – nová budova Oblastní galerie Liberec, 2013 </vt:lpstr>
      <vt:lpstr>Depozitář OGL</vt:lpstr>
      <vt:lpstr>Lázně – původní bazénová hala</vt:lpstr>
      <vt:lpstr>Prezentace aplikace PowerPoint</vt:lpstr>
      <vt:lpstr>Prezentace aplikace PowerPoint</vt:lpstr>
      <vt:lpstr>Prezentace aplikace PowerPoint</vt:lpstr>
      <vt:lpstr>Stálé expozice v nové budově Lázní</vt:lpstr>
      <vt:lpstr>Technické srovnání sbírkových stálých expozic v původní a nové budově </vt:lpstr>
      <vt:lpstr>Prezentace aplikace PowerPoint</vt:lpstr>
      <vt:lpstr>Prezentace aplikace PowerPoint</vt:lpstr>
      <vt:lpstr>Nové prvky sbírkových stálých expozic</vt:lpstr>
      <vt:lpstr>Prezentace aplikace PowerPoint</vt:lpstr>
      <vt:lpstr>Na vlnách umění   482 m2</vt:lpstr>
      <vt:lpstr>Na vlnách umění  </vt:lpstr>
      <vt:lpstr>Na vlnách umění </vt:lpstr>
      <vt:lpstr>Náboženské motivy v umění</vt:lpstr>
      <vt:lpstr>Barokní zátiší</vt:lpstr>
      <vt:lpstr>Krajinomalba 19. století Hugo Ullik, Leopold Stephan, Max Haushofer, Wilhelm Riedel </vt:lpstr>
      <vt:lpstr>Zařazení německy hovořících umělců v Čechách do expozice</vt:lpstr>
      <vt:lpstr>Závěr oblouku od impresionismu k abstraktnímu umění</vt:lpstr>
      <vt:lpstr>Sorela versus kreativita lidského ducha</vt:lpstr>
      <vt:lpstr>Geometrické umění </vt:lpstr>
      <vt:lpstr>Umění 1970–2010</vt:lpstr>
      <vt:lpstr>Postmoderna </vt:lpstr>
      <vt:lpstr>České umění 20. století v původní budově galerie</vt:lpstr>
      <vt:lpstr>České umění 20. století v nové budově galerie</vt:lpstr>
      <vt:lpstr>Prezentace aplikace PowerPoint</vt:lpstr>
      <vt:lpstr>Heinrich von Liebieg   421 m2</vt:lpstr>
      <vt:lpstr>Heinrich von Liebieg, sběratel a mecenáš</vt:lpstr>
      <vt:lpstr>Prezentace aplikace PowerPoint</vt:lpstr>
      <vt:lpstr>Prezentace aplikace PowerPoint</vt:lpstr>
      <vt:lpstr>Rodokmen rodiny Liebiegů</vt:lpstr>
      <vt:lpstr>Mnichovská škola druhé poloviny 19. století</vt:lpstr>
      <vt:lpstr>Prezentace aplikace PowerPoint</vt:lpstr>
      <vt:lpstr>Zbrojnoš versus zbroj a zbraně</vt:lpstr>
      <vt:lpstr>Zátiší Hugo Charlemonta a mosazné a cínové nádobí </vt:lpstr>
      <vt:lpstr>Využití pohledového betonu v expozici</vt:lpstr>
      <vt:lpstr>Srovnání dobové malířské a básnické tvorby</vt:lpstr>
      <vt:lpstr>Francouzská krajinomalba 19. století v původní budově galerie</vt:lpstr>
      <vt:lpstr>Prezentace aplikace PowerPoint</vt:lpstr>
      <vt:lpstr>Zlatý věk nizozemské malby  77 m2</vt:lpstr>
      <vt:lpstr>Zlatý věk nizozemské malby</vt:lpstr>
      <vt:lpstr>Figurální a portrétní malba</vt:lpstr>
      <vt:lpstr>Krajinomalba a žánr</vt:lpstr>
      <vt:lpstr>Mapka jednotlivých malířských center                         s reprodukcemi vystavených obrazů</vt:lpstr>
      <vt:lpstr>Aert van der Neer: Společnost u krbu, 1632,  s parafrází</vt:lpstr>
      <vt:lpstr>Prezentace aplikace PowerPoint</vt:lpstr>
      <vt:lpstr>Buď v obraze Interaktivní stálá expozice     144 m2</vt:lpstr>
      <vt:lpstr>Buď v obraze Interaktivní stálá expozice </vt:lpstr>
      <vt:lpstr>Buď v obraze</vt:lpstr>
      <vt:lpstr>Buď v obraze </vt:lpstr>
      <vt:lpstr>Buď v obraze Místnost určená spíše starším dětem               Děkuji Vám za pozornost.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stálé expozice  Oblastní galerie Liberec</dc:title>
  <dc:creator>stepanovicova</dc:creator>
  <cp:lastModifiedBy>stepanovicova</cp:lastModifiedBy>
  <cp:revision>166</cp:revision>
  <cp:lastPrinted>2015-04-15T07:49:56Z</cp:lastPrinted>
  <dcterms:created xsi:type="dcterms:W3CDTF">2015-03-21T15:08:14Z</dcterms:created>
  <dcterms:modified xsi:type="dcterms:W3CDTF">2015-04-27T15:25:38Z</dcterms:modified>
</cp:coreProperties>
</file>