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87" r:id="rId4"/>
    <p:sldId id="293" r:id="rId5"/>
    <p:sldId id="297" r:id="rId6"/>
    <p:sldId id="288" r:id="rId7"/>
    <p:sldId id="289" r:id="rId8"/>
    <p:sldId id="295" r:id="rId9"/>
    <p:sldId id="298" r:id="rId10"/>
    <p:sldId id="299" r:id="rId11"/>
    <p:sldId id="300" r:id="rId12"/>
    <p:sldId id="304" r:id="rId13"/>
    <p:sldId id="301" r:id="rId14"/>
    <p:sldId id="302" r:id="rId15"/>
    <p:sldId id="303" r:id="rId16"/>
    <p:sldId id="305" r:id="rId17"/>
    <p:sldId id="277" r:id="rId18"/>
    <p:sldId id="278" r:id="rId19"/>
    <p:sldId id="276" r:id="rId20"/>
    <p:sldId id="280" r:id="rId21"/>
    <p:sldId id="263" r:id="rId22"/>
    <p:sldId id="308" r:id="rId23"/>
    <p:sldId id="282" r:id="rId24"/>
    <p:sldId id="283" r:id="rId25"/>
    <p:sldId id="284" r:id="rId26"/>
    <p:sldId id="285" r:id="rId27"/>
    <p:sldId id="286" r:id="rId28"/>
    <p:sldId id="290" r:id="rId29"/>
    <p:sldId id="306" r:id="rId30"/>
    <p:sldId id="307" r:id="rId31"/>
    <p:sldId id="291" r:id="rId32"/>
    <p:sldId id="312" r:id="rId33"/>
    <p:sldId id="311" r:id="rId34"/>
    <p:sldId id="309" r:id="rId35"/>
    <p:sldId id="310" r:id="rId36"/>
    <p:sldId id="31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5BC17-5023-4BBF-9774-FD107FD0ADE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24323-27C1-47E0-B377-F64D74577B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63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E369-6DEF-403A-9651-563A60DFAC3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Celkový průběh ročního klimatu z hlediska stability hodnot RV a T a mezních stavů, lze statisticky vyjádřit i četností výskytu jednotlivých hodnot vzhledem k počtu dnů v roce.   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rámci  naší prezentace bych  ráda  navázala na Ing. Kopeckou a nabídla Vám konkrétní příklad aplikace jedné z uvedených norem při vyhodnocení klimatu v prostorách jedné z budov našeho muzea, která slouží pro ukládání sbírek. Přestože  nechci opakovat to, co zde, již velmi přehledně  představila Ing. Kopecká nevyhnu se  shrnutí několika základních principů chování hygroskopických materiálů V kontextu s platnými doporučeními pro mikroklimatické parametry RV a 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E369-6DEF-403A-9651-563A60DFAC3F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rámci  naší prezentace bych  ráda  navázala na Ing. Kopeckou a nabídla Vám konkrétní příklad aplikace jedné z uvedených norem při vyhodnocení klimatu v prostorách jedné z budov našeho muzea, která slouží pro ukládání sbírek. Přestože  nechci opakovat to, co zde, již velmi přehledně  představila Ing. Kopecká nevyhnu se  shrnutí několika základních principů chování hygroskopických materiálů V kontextu s platnými doporučeními pro mikroklimatické parametry RV a 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E369-6DEF-403A-9651-563A60DFAC3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Zpátky k podstatné otázce: Jaké jsou mezní hodnoty pro přijatelné fluktuace RV a T?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Organické hygroskopické materiály patří mezi materiály, které velmi citlivě reagují na okolní klimatické podmínky – vlhkost z okolí přijímají nebo uvolňují s cílem dosáhnout rovnováhy mezi vlhkostí materiálu a okolním prostředím. Analýza chování těchto materiálů je proto základem pro nastavení doporučených podmínek jejich uchovávání.  </a:t>
            </a:r>
            <a:r>
              <a:rPr lang="cs-CZ" b="1" dirty="0" smtClean="0"/>
              <a:t>Grafické znázornění závislost rovnovážné vlhkosti hygroskopických materiálu na okolní RV udávají sorpční izotermy. </a:t>
            </a:r>
            <a:r>
              <a:rPr lang="cs-CZ" dirty="0" smtClean="0"/>
              <a:t>Jejich tvar se může lišit pro různé materiály papír-dřevo-textil, ale platí, že  v oblasti středních hodnot RV v </a:t>
            </a:r>
            <a:r>
              <a:rPr lang="cs-CZ" b="1" dirty="0" smtClean="0"/>
              <a:t>rozmezí 40 – 60 %</a:t>
            </a:r>
            <a:r>
              <a:rPr lang="cs-CZ" dirty="0" smtClean="0"/>
              <a:t> jsou sklony křivek nejmírnější a tudíž i změny v obsahu vlhkosti malé, což  přímo i ovlivňuje rozměrovou stálost předmětů. Z tvaru sorpční izotermy dřeva je ale zřejmé, </a:t>
            </a:r>
            <a:r>
              <a:rPr lang="cs-CZ" dirty="0" err="1" smtClean="0"/>
              <a:t>žejejí</a:t>
            </a:r>
            <a:r>
              <a:rPr lang="cs-CZ" dirty="0" smtClean="0"/>
              <a:t> sklon se strmě zvyšuje při RV nad 60 – 70 % což znamená i  velké změny obsahu vlhkosti v materiálu </a:t>
            </a:r>
            <a:r>
              <a:rPr lang="cs-CZ" b="1" dirty="0" smtClean="0"/>
              <a:t>(</a:t>
            </a:r>
            <a:r>
              <a:rPr lang="cs-CZ" dirty="0" smtClean="0"/>
              <a:t>tzn. Že výkyvy v této oblasti  RV jsou pro dřevo velice riskantní. To dokladují i  aktuální výsledky laboratorních testů, které byly publikovány v knize </a:t>
            </a:r>
            <a:r>
              <a:rPr lang="cs-CZ" dirty="0" err="1" smtClean="0"/>
              <a:t>Daria</a:t>
            </a:r>
            <a:r>
              <a:rPr lang="cs-CZ" dirty="0" smtClean="0"/>
              <a:t> </a:t>
            </a:r>
            <a:r>
              <a:rPr lang="cs-CZ" dirty="0" err="1" smtClean="0"/>
              <a:t>Camuffa</a:t>
            </a:r>
            <a:r>
              <a:rPr lang="cs-CZ" dirty="0" smtClean="0"/>
              <a:t>, na niž je odkaz v literatuře,:  obrázek představuje syntézu těchto výsledků -  oblast elastické deformace je vymezena zelenou oblastí, v rámci které je zřejmé, že okamžité změny RV přesahující +/- 15 % od střední hodnoty RV 50 % vyvolávají napětí přesahující mez pružnosti dřeva  a způsobují trvalou – plastickou deformaci (žlutá oblast). Pokud dochází k výkyvům RV v oblasti nad 70 %, toto pole elastické deformace se velmi zužuje a odpovídá v zásadě mezní hodnotě +/- 5 %.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Další faktor, který je nutno vzít v potaz je závislost sorpčních izoterem </a:t>
            </a:r>
            <a:r>
              <a:rPr lang="cs-CZ" b="1" dirty="0" smtClean="0"/>
              <a:t>na teplotě. </a:t>
            </a:r>
            <a:r>
              <a:rPr lang="cs-CZ" dirty="0" smtClean="0"/>
              <a:t>V běžné praxi se tento vliv zanedbává, ale pokud se předměty pohybují  v prostředí s výrazným rozdílem teplot (např. 5 – 25 °C), nutno počítat s tím, že u těchto materiálů dochází k navyšování obsahu vlhkosti s poklesem teploty. 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 Jakkoliv jsou tyto testy velice užitečné, nelze je brát jako 100% měřítko, jelikož jsou prováděny pouze na laboratorních vzorcích dřeva a postihují celou šíři problematiky různorodosti materiálů – dřevo lakované, intarzované, malované , zeslabené červotoči… apod.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21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Silikagem</a:t>
            </a:r>
            <a:r>
              <a:rPr lang="cs-CZ" dirty="0" smtClean="0"/>
              <a:t> – forma oxidu křemíku v podobě tvrdých </a:t>
            </a:r>
            <a:r>
              <a:rPr lang="cs-CZ" dirty="0" err="1" smtClean="0"/>
              <a:t>zrnb</a:t>
            </a:r>
            <a:r>
              <a:rPr lang="cs-CZ" dirty="0" smtClean="0"/>
              <a:t> </a:t>
            </a:r>
            <a:r>
              <a:rPr lang="cs-CZ" dirty="0" err="1" smtClean="0"/>
              <a:t>beo</a:t>
            </a:r>
            <a:r>
              <a:rPr lang="cs-CZ" dirty="0" smtClean="0"/>
              <a:t> kuliček. Porézní struktura propojených dutin poskytuje vysokou povrchovou plochu (800 m2 na g). Používá se pro </a:t>
            </a:r>
            <a:r>
              <a:rPr lang="cs-CZ" dirty="0" err="1" smtClean="0"/>
              <a:t>adsorbci</a:t>
            </a:r>
            <a:r>
              <a:rPr lang="cs-CZ" dirty="0" smtClean="0"/>
              <a:t> vodní páry na jeho povrchu (drží molekuly pomocí fyzikálních vazeb – </a:t>
            </a:r>
            <a:r>
              <a:rPr lang="cs-CZ" dirty="0" err="1" smtClean="0"/>
              <a:t>adsorbce</a:t>
            </a:r>
            <a:r>
              <a:rPr lang="cs-CZ" dirty="0" smtClean="0"/>
              <a:t> , chemické vlastnosti látka se nemění na rozdíl od </a:t>
            </a:r>
            <a:r>
              <a:rPr lang="cs-CZ" dirty="0" err="1" smtClean="0"/>
              <a:t>absorbce</a:t>
            </a:r>
            <a:r>
              <a:rPr lang="cs-CZ" dirty="0" smtClean="0"/>
              <a:t>, kdy molekuly </a:t>
            </a:r>
            <a:r>
              <a:rPr lang="cs-CZ" smtClean="0"/>
              <a:t>absorbované látky vnikají </a:t>
            </a:r>
            <a:r>
              <a:rPr lang="cs-CZ" dirty="0" smtClean="0"/>
              <a:t>do celého objemu jiné látky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Mezi muzejními pracovníky jsou dlouhodobě zažité obecné podmínky RV 50 +/-. 5 % a Teploty 16 – 18 °C jako „ideální muzejní klima“, které je někdy až dogmaticky uplatňováno  při výstavbě depozitářů , ale i expozic nebo  v rámci zápůjčních smluv.  Jak již tady bylo ale řečeno v předchozím příspěvku,  tato přísná kritéria jsou v posledních letech zejména v zahraničí přehodnocována . Diskutována je zásadní otázka, zda  můžeme připustit větší  tolerance pro  fluktuace RV a T a  samozřejmě jak é jsou přípustné výkyvy RV a T aniž by došlo k poškozování předmětů.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0699-2F64-456D-9044-60E4FF501CC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Současná tendence  zmírňovat přísně  nastavené požadavky na  mikroklimatické parametry uchovávání sbírek je dána zejména, jak již bylo řečeno v předchozím příspěvku,  globálními změnami a snahou snižovat energetické náklady, ale též ryze praktickými důvody spojenými s pohybem  sbírek v rámci jejich využívání  a  následně i charakterem budov  muzejních institucí a  jejich limity regulace klimatu.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Příkladem je  sbírkových fond našeho muzea, který je  deponován v  typově velmi odlišných objektech, kde jsou expozice , ale i příruční depozitáře – ať už je to  moderní budova hlavního zázemí muzea nebo historické objekty technických památek nebo haly pro ukládání velkých vozů. Sice tady bylo zdůrazněno, že platná doporučení na hodnoty RV a T se týkají zejména depozitářů, ale myslím si, že podmínky v expozicích  nebo konzervátorských laboratořích by se měly přibližovat optimálním paramentům – samozřejmě j e nutné počítat s navýšením teploty (obecně se připouští T okolo 22 °C) , ale požadavky na RV zůstávají stejné.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Realitou zůstává, že dodržet v praxi  velmi úzký rozptyl hodnot RV a T   je bez klimatizačních jednotek v mnoha současných muzejních objektech téměř nemožná a výstavba nových pasivních budov - depozitářů je zatím velice omezena. Zajištění stabilního klimatu je dáno především stavebně-technickým charakterem objektů, kvalitou jejich izolace a </a:t>
            </a:r>
            <a:r>
              <a:rPr lang="cs-CZ" dirty="0" err="1" smtClean="0"/>
              <a:t>termo</a:t>
            </a:r>
            <a:r>
              <a:rPr lang="cs-CZ" dirty="0" smtClean="0"/>
              <a:t>-hygroskopickými parametry stavebních a konstrukčních materiálů.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Příkladem jsou záznamy RV a T pořízené z hlavní budovy našeho muzea za letošní měsíc červen, kdy výkyvy externí RV se pohybují denně od 80 % večer a spadají na 30 % v odpoledních hodinách. Zajistit minimální denní fluktuaci v rozmezí  +/- 5 % lze pouze v klimatizovaném depozitáři fotografického materiálu; v části expozice bez  klimatizace se denní výkyvy pohybují v rozpětí +/- 10 %, při vyšší teplotě 25 – 28 °C.  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Příkladem historické budovy je jeden z objektů našeho muzea, kde je uložena část sbírkového fondu. Nejsou zde uloženy citlivé předměty, ale převažují předměty z 19. a 20. stol.  Ze sbírek řemesel, techniky domácnosti, ale i zbraně nebo mechanická hudba. Nicméně  se jedná o dvou podlažní zděnou</a:t>
            </a:r>
            <a:r>
              <a:rPr lang="cs-CZ" baseline="0" dirty="0" smtClean="0"/>
              <a:t> </a:t>
            </a:r>
            <a:r>
              <a:rPr lang="cs-CZ" dirty="0" smtClean="0"/>
              <a:t>budovu s poměrně velkou tloušťkou zdí asi 60 cm a omezeným přístupem světla. Velká plocha betonové podlahy příznivě ochlazuje daný prostor, v zimě se prostor pouze temperuje. Během následujících 3 let by mělo dojít k rekonstrukci  stávající a budova  i přesun u části </a:t>
            </a:r>
            <a:r>
              <a:rPr lang="cs-CZ" dirty="0" err="1" smtClean="0"/>
              <a:t>usbírek</a:t>
            </a:r>
            <a:r>
              <a:rPr lang="cs-CZ" dirty="0" smtClean="0"/>
              <a:t>  do nového depozitáře.   Chtěli jsme proto analyzovat stávající klimatické podmínky na které jsou naše předměty dlouhodobě adaptované a dle toho  zvážit doporučení pro nový depozitář i způsob rekonstrukce  tohoto objektu.</a:t>
            </a:r>
            <a:endParaRPr lang="en-US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Zde je analýza vybraného záznamu z 1. NP: Hodnota průměrné roční  RV není tolik vypovídající , mnohem praktičtější je sledovat průběh sezónního cyklu. Na fialové křivce je vidět přechod mezi zimním a letním (jarním) obdobím – RV 43 – 55 % </a:t>
            </a:r>
            <a:r>
              <a:rPr lang="cs-CZ" dirty="0" err="1" smtClean="0"/>
              <a:t>navyšení</a:t>
            </a:r>
            <a:r>
              <a:rPr lang="cs-CZ" dirty="0" smtClean="0"/>
              <a:t> n a 55 – 65 %, přechod odpovídá 1ú-10 % během měsíce. </a:t>
            </a:r>
          </a:p>
          <a:p>
            <a:pPr eaLnBrk="1" hangingPunct="1"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Střední klouzavý průměr zvýrazňuje dlouhodobé trendy (sezónní cykly) a zvýrazňuje krátkodobé výkyvy.</a:t>
            </a:r>
          </a:p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44036" name="Zástupný symbol pro číslo snímku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02" tIns="43151" rIns="86302" bIns="43151" anchor="b"/>
          <a:lstStyle/>
          <a:p>
            <a:pPr algn="r" defTabSz="863029"/>
            <a:fld id="{16A91D74-A126-4F9A-82C5-FB84A31E64D9}" type="slidenum">
              <a:rPr lang="en-US" sz="1200"/>
              <a:pPr algn="r" defTabSz="863029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07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6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3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15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5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66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3562-8FA3-45EA-AA42-C0650C3AC048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EB78-EAA0-4769-AC04-484EB5965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39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ationphysics.org/appx/pubs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lena II\MCK aktivity\prezentace\Powerpointová_prezentace\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674" y="0"/>
            <a:ext cx="9182674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7158" y="2000240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Mikroklimatické </a:t>
            </a:r>
            <a:r>
              <a:rPr lang="cs-CZ" sz="3200" b="1" dirty="0"/>
              <a:t>faktory vystavování sbírkových předmětů</a:t>
            </a:r>
            <a:endParaRPr lang="cs-CZ" sz="3200" dirty="0"/>
          </a:p>
          <a:p>
            <a:endParaRPr lang="cs-CZ" sz="3200" b="1" dirty="0" smtClean="0"/>
          </a:p>
          <a:p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96" y="457200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Ing. Alena </a:t>
            </a:r>
            <a:r>
              <a:rPr lang="cs-CZ" sz="2000" dirty="0" err="1"/>
              <a:t>Selucká</a:t>
            </a:r>
            <a:r>
              <a:rPr lang="cs-CZ" sz="2000" dirty="0"/>
              <a:t>, Mgr. Michal </a:t>
            </a:r>
            <a:r>
              <a:rPr lang="cs-CZ" sz="2000" dirty="0" err="1" smtClean="0"/>
              <a:t>Mazík</a:t>
            </a:r>
            <a:r>
              <a:rPr lang="cs-CZ" sz="2000" dirty="0" smtClean="0"/>
              <a:t>                                  Praha 16.4.2015</a:t>
            </a:r>
            <a:r>
              <a:rPr lang="cs-CZ" sz="2000" b="1" dirty="0" smtClean="0"/>
              <a:t> 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68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755576" y="240549"/>
            <a:ext cx="6470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Analýza rizikových výkyvů RV</a:t>
            </a:r>
          </a:p>
          <a:p>
            <a:endParaRPr lang="cs-CZ" sz="2400" b="1" dirty="0">
              <a:solidFill>
                <a:srgbClr val="003366"/>
              </a:solidFill>
            </a:endParaRPr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00628" y="15001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86446" y="128586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RV 40 – 65 % odpovídá 93 % dnů z roku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Rizikový výkyv RV nad 70 % činí celkově 2 % z roku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86446" y="3786190"/>
            <a:ext cx="314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endParaRPr lang="cs-CZ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T 10 – 20 °C odpovídá 73 % roku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Regál 02_1_144C_histogram R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4714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Regál 02_1_144C_histogram 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786190"/>
            <a:ext cx="4733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64263" y="5415607"/>
            <a:ext cx="3144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ČSN EN 15757, r. 2011</a:t>
            </a:r>
            <a:endParaRPr lang="cs-CZ" sz="2400" b="1" dirty="0">
              <a:solidFill>
                <a:srgbClr val="003366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43600" y="5877272"/>
            <a:ext cx="309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3366"/>
                </a:solidFill>
              </a:rPr>
              <a:t>sezónní cyklus – střední měsíční klouzavý průměr (MA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64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6161338" cy="1143000"/>
          </a:xfrm>
        </p:spPr>
        <p:txBody>
          <a:bodyPr/>
          <a:lstStyle/>
          <a:p>
            <a:r>
              <a:rPr lang="cs-CZ" b="1" dirty="0" smtClean="0"/>
              <a:t>Vliv vlhkosti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8286808" cy="47863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 většiny materiálů dochází k jejich poškozování vlivem nesprávné  relativní vlhkosti (RV) pokud:</a:t>
            </a:r>
          </a:p>
          <a:p>
            <a:pPr lvl="2"/>
            <a:r>
              <a:rPr lang="cs-CZ" sz="2000" dirty="0" smtClean="0">
                <a:solidFill>
                  <a:srgbClr val="0070C0"/>
                </a:solidFill>
              </a:rPr>
              <a:t>RV je vyšší než 75 %</a:t>
            </a:r>
          </a:p>
          <a:p>
            <a:pPr lvl="2"/>
            <a:r>
              <a:rPr lang="cs-CZ" sz="2000" dirty="0" smtClean="0">
                <a:solidFill>
                  <a:srgbClr val="0070C0"/>
                </a:solidFill>
              </a:rPr>
              <a:t>RV je konstantně nízká cca pod 30 %</a:t>
            </a:r>
          </a:p>
          <a:p>
            <a:pPr lvl="2"/>
            <a:r>
              <a:rPr lang="cs-CZ" sz="2000" dirty="0" smtClean="0">
                <a:solidFill>
                  <a:srgbClr val="0070C0"/>
                </a:solidFill>
              </a:rPr>
              <a:t>náhlé výkyvy RV (± 5 % během několika hodin)</a:t>
            </a:r>
          </a:p>
          <a:p>
            <a:r>
              <a:rPr lang="cs-CZ" sz="2400" dirty="0" smtClean="0"/>
              <a:t>Obecným kompromisem pro uložení většiny muzejních sbírek je RV 50 ± 5 % a teplota 18 – 21°C (tyto hodnoty však nejsou vhodné pro všechny materiály viz tab. 1 !).</a:t>
            </a:r>
          </a:p>
          <a:p>
            <a:pPr lvl="2"/>
            <a:r>
              <a:rPr lang="cs-CZ" sz="2000" dirty="0" smtClean="0"/>
              <a:t>Tolerovaná odchylka RV 45 – 55 % během měsíce </a:t>
            </a:r>
          </a:p>
          <a:p>
            <a:pPr lvl="2"/>
            <a:r>
              <a:rPr lang="cs-CZ" sz="2000" dirty="0" smtClean="0"/>
              <a:t>Výkyvy RV během několika hodin by neměly přesáhnout 5 %</a:t>
            </a:r>
          </a:p>
          <a:p>
            <a:pPr lvl="1">
              <a:buFontTx/>
              <a:buNone/>
            </a:pPr>
            <a:endParaRPr lang="cs-CZ" sz="1800" dirty="0" smtClean="0"/>
          </a:p>
          <a:p>
            <a:pPr lvl="2"/>
            <a:endParaRPr lang="cs-CZ" sz="1700" dirty="0" smtClean="0"/>
          </a:p>
          <a:p>
            <a:pPr lvl="1"/>
            <a:endParaRPr lang="cs-CZ" sz="1900" dirty="0" smtClean="0"/>
          </a:p>
          <a:p>
            <a:pPr>
              <a:buFontTx/>
              <a:buNone/>
            </a:pPr>
            <a:endParaRPr lang="cs-CZ" sz="2400" dirty="0" smtClean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535" y="267494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259235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86834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Doporučené hodnoty RV/T</a:t>
            </a:r>
            <a:endParaRPr lang="cs-CZ" b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605912"/>
              </p:ext>
            </p:extLst>
          </p:nvPr>
        </p:nvGraphicFramePr>
        <p:xfrm>
          <a:off x="1711132" y="1196752"/>
          <a:ext cx="6101228" cy="545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184"/>
                <a:gridCol w="1387062"/>
                <a:gridCol w="2202982"/>
              </a:tblGrid>
              <a:tr h="220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Calibri"/>
                        </a:rPr>
                        <a:t>materiál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Calibri"/>
                        </a:rPr>
                        <a:t>teplota [°C]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Calibri"/>
                        </a:rPr>
                        <a:t>relativní vlhkost [%]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Times New Roman"/>
                          <a:cs typeface="Calibri"/>
                        </a:rPr>
                        <a:t>papír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15 - 18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45 - 55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Times New Roman"/>
                          <a:cs typeface="Calibri"/>
                        </a:rPr>
                        <a:t>dřevo, kůže, pergamen, textil, slonovina, kosti, zuby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15 - 18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45 - 60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Times New Roman"/>
                          <a:cs typeface="Calibri"/>
                        </a:rPr>
                        <a:t>malba na plátně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16 - 18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50 - 55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biologické přírodovědné sbírky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15 - 18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40 - 60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9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paleontologické sbírky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18 - 20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45 - 55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mineralogické sbírky z pyritu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18 - 20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pod 30 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keramika, sklo, kámen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18 - 20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40 - 55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kovy samotné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18 - 20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30 - 40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kovy vykazující aktivní korozi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pod 20 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Times New Roman"/>
                          <a:cs typeface="Calibri"/>
                        </a:rPr>
                        <a:t>kovy v kombinaci s organickým materiálem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18 - 20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40 - 55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aseline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papírové fotografie černobílé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15 - 20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30 - 50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papírové fotografie barevné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do 2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30 - 50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černobílé filmy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do 20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barevné filmy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do 2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gramofonové desky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10 - 21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40 - 55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fonografické válečky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okolo 15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40 - 60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zvukové a audiovizuální magnetické záznamy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Times New Roman"/>
                          <a:cs typeface="Calibri"/>
                        </a:rPr>
                        <a:t>datové magnetické záznamy (diskety, magnetické pásky)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Calibri"/>
                          <a:cs typeface="Calibri"/>
                        </a:rPr>
                        <a:t>18 - 22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35 - 45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Times New Roman"/>
                          <a:cs typeface="Calibri"/>
                        </a:rPr>
                        <a:t>optické kompaktní disky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>
                          <a:latin typeface="Calibri"/>
                          <a:ea typeface="Calibri"/>
                          <a:cs typeface="Calibri"/>
                        </a:rPr>
                        <a:t>15 - 18</a:t>
                      </a:r>
                      <a:endParaRPr lang="cs-CZ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aseline="0" dirty="0">
                          <a:latin typeface="Calibri"/>
                          <a:ea typeface="Calibri"/>
                          <a:cs typeface="Calibri"/>
                        </a:rPr>
                        <a:t>45 - 55</a:t>
                      </a:r>
                      <a:endParaRPr lang="cs-CZ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26064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47713" y="1052736"/>
            <a:ext cx="7856735" cy="62484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2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cs-CZ" dirty="0" smtClean="0"/>
              <a:t>Biologické poškození</a:t>
            </a:r>
            <a:endParaRPr lang="cs-CZ" dirty="0"/>
          </a:p>
        </p:txBody>
      </p:sp>
      <p:pic>
        <p:nvPicPr>
          <p:cNvPr id="4" name="Zástupný symbol pro obsah 6" descr="CCI plísně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14480" y="1587572"/>
            <a:ext cx="5855554" cy="3857652"/>
          </a:xfrm>
        </p:spPr>
      </p:pic>
      <p:sp>
        <p:nvSpPr>
          <p:cNvPr id="5" name="TextovéPole 4"/>
          <p:cNvSpPr txBox="1"/>
          <p:nvPr/>
        </p:nvSpPr>
        <p:spPr>
          <a:xfrm>
            <a:off x="2857488" y="5572140"/>
            <a:ext cx="495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 smtClean="0"/>
              <a:t>Časová závislost viditelného růstu </a:t>
            </a:r>
            <a:r>
              <a:rPr lang="cs-CZ" i="1" dirty="0"/>
              <a:t>plísní na </a:t>
            </a:r>
            <a:r>
              <a:rPr lang="cs-CZ" i="1" dirty="0" smtClean="0"/>
              <a:t>RV, dle CCI, www.cci-icc.gc.ca</a:t>
            </a:r>
            <a:endParaRPr lang="cs-CZ" i="1" dirty="0"/>
          </a:p>
        </p:txBody>
      </p:sp>
      <p:pic>
        <p:nvPicPr>
          <p:cNvPr id="6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47713" y="1278283"/>
            <a:ext cx="7856735" cy="62484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Koroze kovů</a:t>
            </a:r>
            <a:endParaRPr lang="cs-CZ" b="1" dirty="0"/>
          </a:p>
        </p:txBody>
      </p:sp>
      <p:pic>
        <p:nvPicPr>
          <p:cNvPr id="4" name="Picture 6" descr="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3"/>
            <a:ext cx="2717083" cy="1857388"/>
          </a:xfrm>
          <a:prstGeom prst="rect">
            <a:avLst/>
          </a:prstGeom>
          <a:noFill/>
        </p:spPr>
      </p:pic>
      <p:pic>
        <p:nvPicPr>
          <p:cNvPr id="5" name="Picture 5" descr="Hřebík 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691588" cy="1810624"/>
          </a:xfrm>
          <a:prstGeom prst="rect">
            <a:avLst/>
          </a:prstGeom>
          <a:noFill/>
        </p:spPr>
      </p:pic>
      <p:pic>
        <p:nvPicPr>
          <p:cNvPr id="6" name="Obrázek 5" descr="imagerCA4LN2L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278" y="1719048"/>
            <a:ext cx="3361788" cy="22860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29322" y="4110171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smtClean="0"/>
              <a:t>poškození nemocí bronzu, databáze ICCROM, </a:t>
            </a:r>
            <a:r>
              <a:rPr lang="cs-CZ" sz="1600" i="1" dirty="0" err="1" smtClean="0"/>
              <a:t>Varanasi</a:t>
            </a:r>
            <a:r>
              <a:rPr lang="cs-CZ" sz="1600" i="1" dirty="0" smtClean="0"/>
              <a:t> Indie, 2004,</a:t>
            </a:r>
            <a:endParaRPr lang="cs-CZ" sz="16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542926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chloridová koroze železa</a:t>
            </a:r>
            <a:endParaRPr lang="cs-CZ" sz="1400" i="1" dirty="0"/>
          </a:p>
        </p:txBody>
      </p:sp>
      <p:pic>
        <p:nvPicPr>
          <p:cNvPr id="9" name="Obrázek 8" descr="PA18005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143380"/>
            <a:ext cx="1643074" cy="219076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00694" y="57150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rezivění železných částí šicího stroje při vysoké RV</a:t>
            </a:r>
            <a:endParaRPr lang="cs-CZ" sz="1600" i="1" dirty="0"/>
          </a:p>
        </p:txBody>
      </p:sp>
      <p:pic>
        <p:nvPicPr>
          <p:cNvPr id="11" name="Obrázek 20" descr="logo_MCK_barva_pozitiv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232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47713" y="1278283"/>
            <a:ext cx="7856735" cy="62484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7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37400" cy="1143000"/>
          </a:xfrm>
        </p:spPr>
        <p:txBody>
          <a:bodyPr/>
          <a:lstStyle/>
          <a:p>
            <a:r>
              <a:rPr lang="cs-CZ" b="1" dirty="0" smtClean="0"/>
              <a:t>Mechanické změny </a:t>
            </a:r>
            <a:endParaRPr lang="cs-CZ" b="1" dirty="0"/>
          </a:p>
        </p:txBody>
      </p:sp>
      <p:pic>
        <p:nvPicPr>
          <p:cNvPr id="4" name="Zástupný symbol pro obsah 3" descr="paper, Roma, ICCROM, 198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1928826" cy="2944773"/>
          </a:xfrm>
        </p:spPr>
      </p:pic>
      <p:pic>
        <p:nvPicPr>
          <p:cNvPr id="5" name="Obrázek 4" descr="kresba, Řím, ICCR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714488"/>
            <a:ext cx="2970182" cy="20717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5720" y="442913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Poškození papíru vlivem nízké a vysoké vlhkosti (ve srovnání se střední hodnotou RV), ICCROM, 1980 </a:t>
            </a:r>
            <a:endParaRPr lang="cs-CZ" sz="16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28992" y="385762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smtClean="0"/>
              <a:t>Krabatění kresby na papíře, ICCROM</a:t>
            </a:r>
            <a:endParaRPr lang="cs-CZ" sz="1600" i="1" dirty="0"/>
          </a:p>
        </p:txBody>
      </p:sp>
      <p:pic>
        <p:nvPicPr>
          <p:cNvPr id="9" name="Picture 4" descr="E:\SaOSF\pro Alenu\JPG\PA18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72198" y="2571744"/>
            <a:ext cx="2844805" cy="379161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214678" y="542926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smtClean="0"/>
              <a:t>deformace dřeva, poškozená dýhovaná vrstva, šicí stroj po povodních,, 2002  </a:t>
            </a:r>
            <a:endParaRPr lang="cs-CZ" sz="1600" i="1" dirty="0"/>
          </a:p>
        </p:txBody>
      </p:sp>
      <p:pic>
        <p:nvPicPr>
          <p:cNvPr id="11" name="Obrázek 20" descr="logo_MCK_barva_poziti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47713" y="1278283"/>
            <a:ext cx="7856735" cy="62484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9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RV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b="1" dirty="0" smtClean="0">
                <a:cs typeface="Times New Roman" pitchFamily="18" charset="0"/>
              </a:rPr>
              <a:t>vlhkoměr</a:t>
            </a:r>
            <a:r>
              <a:rPr lang="cs-CZ" sz="2800" b="1" dirty="0" smtClean="0"/>
              <a:t>y</a:t>
            </a:r>
            <a:r>
              <a:rPr lang="cs-CZ" sz="2800" b="1" dirty="0" smtClean="0">
                <a:cs typeface="Times New Roman" pitchFamily="18" charset="0"/>
              </a:rPr>
              <a:t> (hygrometr</a:t>
            </a:r>
            <a:r>
              <a:rPr lang="cs-CZ" sz="2800" b="1" dirty="0" smtClean="0"/>
              <a:t>y</a:t>
            </a:r>
            <a:r>
              <a:rPr lang="cs-CZ" sz="2800" b="1" dirty="0" smtClean="0">
                <a:cs typeface="Times New Roman" pitchFamily="18" charset="0"/>
              </a:rPr>
              <a:t>):</a:t>
            </a: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lang="cs-CZ" sz="1600" dirty="0" smtClean="0">
                <a:solidFill>
                  <a:srgbClr val="0070C0"/>
                </a:solidFill>
                <a:cs typeface="Times New Roman" pitchFamily="18" charset="0"/>
              </a:rPr>
              <a:t>indikátory vlhkosti</a:t>
            </a:r>
          </a:p>
          <a:p>
            <a:pPr lvl="2" algn="just">
              <a:lnSpc>
                <a:spcPct val="80000"/>
              </a:lnSpc>
              <a:spcBef>
                <a:spcPct val="50000"/>
              </a:spcBef>
            </a:pPr>
            <a:r>
              <a:rPr lang="cs-CZ" sz="1400" dirty="0" smtClean="0">
                <a:cs typeface="Times New Roman" pitchFamily="18" charset="0"/>
              </a:rPr>
              <a:t>Indikační papírky – impregnováno solemi kobaltu, rozsah 20 – 80 %, menší  přesnost ve vlhkém prostředí, jednoduchá a levná aplikace. </a:t>
            </a:r>
            <a:endParaRPr lang="cs-CZ" sz="1400" dirty="0" smtClean="0"/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lang="cs-CZ" sz="1600" dirty="0" smtClean="0">
                <a:solidFill>
                  <a:srgbClr val="0070C0"/>
                </a:solidFill>
                <a:cs typeface="Times New Roman" pitchFamily="18" charset="0"/>
              </a:rPr>
              <a:t>vlasový vlhkoměr </a:t>
            </a:r>
          </a:p>
          <a:p>
            <a:pPr lvl="2" algn="just">
              <a:lnSpc>
                <a:spcPct val="80000"/>
              </a:lnSpc>
              <a:spcBef>
                <a:spcPct val="50000"/>
              </a:spcBef>
            </a:pPr>
            <a:r>
              <a:rPr lang="cs-CZ" sz="1400" dirty="0" smtClean="0">
                <a:cs typeface="Times New Roman" pitchFamily="18" charset="0"/>
              </a:rPr>
              <a:t>dilatační vlhkoměr, přesnost ± 5 %, nepřené  při nízké RV (</a:t>
            </a:r>
            <a:r>
              <a:rPr lang="cs-CZ" sz="1400" dirty="0" smtClean="0">
                <a:latin typeface="Arial"/>
                <a:cs typeface="Arial"/>
              </a:rPr>
              <a:t>˂ 40 %)</a:t>
            </a:r>
          </a:p>
          <a:p>
            <a:pPr lvl="3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/>
                <a:cs typeface="Arial"/>
              </a:rPr>
              <a:t> a  vysoké RV ˃ 80 %</a:t>
            </a:r>
            <a:endParaRPr lang="cs-CZ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lang="cs-CZ" sz="1600" dirty="0" err="1" smtClean="0">
                <a:solidFill>
                  <a:srgbClr val="0070C0"/>
                </a:solidFill>
                <a:cs typeface="Times New Roman" pitchFamily="18" charset="0"/>
              </a:rPr>
              <a:t>termohygrograf</a:t>
            </a:r>
            <a:r>
              <a:rPr lang="cs-CZ" sz="16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lvl="2" algn="just">
              <a:lnSpc>
                <a:spcPct val="80000"/>
              </a:lnSpc>
              <a:spcBef>
                <a:spcPct val="50000"/>
              </a:spcBef>
            </a:pPr>
            <a:r>
              <a:rPr lang="cs-CZ" sz="1400" dirty="0" smtClean="0">
                <a:cs typeface="Times New Roman" pitchFamily="18" charset="0"/>
              </a:rPr>
              <a:t>kontinuální záznam, přesnost  ± 3 – 5 %, nejlepší přesnost v rozmezí</a:t>
            </a:r>
          </a:p>
          <a:p>
            <a:pPr lvl="3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cs-CZ" sz="1400" dirty="0" smtClean="0">
                <a:solidFill>
                  <a:schemeClr val="tx1"/>
                </a:solidFill>
                <a:cs typeface="Times New Roman" pitchFamily="18" charset="0"/>
              </a:rPr>
              <a:t>30 – 60 %</a:t>
            </a:r>
            <a:endParaRPr lang="cs-CZ" sz="1400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papir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786058"/>
            <a:ext cx="2143140" cy="1386592"/>
          </a:xfrm>
          <a:prstGeom prst="rect">
            <a:avLst/>
          </a:prstGeom>
          <a:noFill/>
        </p:spPr>
      </p:pic>
      <p:pic>
        <p:nvPicPr>
          <p:cNvPr id="5" name="Obrázek 4" descr="Vlasovy%20vlhko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4500570"/>
            <a:ext cx="1357478" cy="1785950"/>
          </a:xfrm>
          <a:prstGeom prst="rect">
            <a:avLst/>
          </a:prstGeom>
        </p:spPr>
      </p:pic>
      <p:pic>
        <p:nvPicPr>
          <p:cNvPr id="6" name="Picture 3" descr="D:\Alena-přednáška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2367209" cy="1571636"/>
          </a:xfrm>
          <a:prstGeom prst="rect">
            <a:avLst/>
          </a:prstGeom>
          <a:noFill/>
        </p:spPr>
      </p:pic>
      <p:pic>
        <p:nvPicPr>
          <p:cNvPr id="7" name="Obrázek 6" descr="hygrograf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786322"/>
            <a:ext cx="2000264" cy="15188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072198" y="571501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 smtClean="0"/>
              <a:t>vlasový hygrometr</a:t>
            </a:r>
            <a:endParaRPr lang="cs-CZ" sz="16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14942" y="4714884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termohygrograf</a:t>
            </a:r>
            <a:endParaRPr lang="cs-CZ" sz="1600" i="1" dirty="0"/>
          </a:p>
        </p:txBody>
      </p:sp>
      <p:pic>
        <p:nvPicPr>
          <p:cNvPr id="10" name="Obrázek 20" descr="logo_MCK_barva_pozitiv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2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cs-CZ" b="1" dirty="0" smtClean="0"/>
              <a:t>Měření RV/T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 dirty="0" smtClean="0">
                <a:cs typeface="Times New Roman" pitchFamily="18" charset="0"/>
              </a:rPr>
              <a:t>digitální </a:t>
            </a:r>
            <a:r>
              <a:rPr lang="cs-CZ" sz="2000" b="1" dirty="0" err="1" smtClean="0">
                <a:cs typeface="Times New Roman" pitchFamily="18" charset="0"/>
              </a:rPr>
              <a:t>termohygrometry</a:t>
            </a:r>
            <a:r>
              <a:rPr lang="cs-CZ" sz="2000" dirty="0" smtClean="0">
                <a:cs typeface="Times New Roman" pitchFamily="18" charset="0"/>
              </a:rPr>
              <a:t> </a:t>
            </a:r>
            <a:endParaRPr lang="cs-CZ" sz="20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1500" dirty="0" smtClean="0">
                <a:cs typeface="Times New Roman" pitchFamily="18" charset="0"/>
              </a:rPr>
              <a:t>pro okamžité změření teploty a relativní vlhkosti, hodnoty nejsou registrovány (možnost zapamatování maxima a minima). Slouží převážně pro upřesnění hodnot a zjištění charakteristického místa pro umístění dlouhodobého měření. </a:t>
            </a:r>
            <a:endParaRPr lang="cs-CZ" sz="1500" dirty="0" smtClean="0"/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cs-CZ" sz="1500" dirty="0" smtClean="0">
                <a:cs typeface="Times New Roman" pitchFamily="18" charset="0"/>
              </a:rPr>
              <a:t>běžný rozsah měření T= –20 až 50°C a RV= 20-80%. </a:t>
            </a:r>
            <a:endParaRPr lang="cs-CZ" sz="1500" dirty="0" smtClean="0"/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cs-CZ" sz="1500" dirty="0" smtClean="0">
                <a:cs typeface="Times New Roman" pitchFamily="18" charset="0"/>
              </a:rPr>
              <a:t>přesnost přístrojů je cca ±1°C a ±5 %.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 dirty="0" smtClean="0">
                <a:cs typeface="Times New Roman" pitchFamily="18" charset="0"/>
              </a:rPr>
              <a:t>měřící sondy napojené na </a:t>
            </a:r>
            <a:r>
              <a:rPr lang="cs-CZ" sz="2000" b="1" dirty="0" err="1" smtClean="0">
                <a:cs typeface="Times New Roman" pitchFamily="18" charset="0"/>
              </a:rPr>
              <a:t>datalogger</a:t>
            </a:r>
            <a:r>
              <a:rPr lang="cs-CZ" sz="2000" dirty="0" smtClean="0">
                <a:cs typeface="Times New Roman" pitchFamily="18" charset="0"/>
              </a:rPr>
              <a:t> </a:t>
            </a:r>
            <a:endParaRPr lang="cs-CZ" sz="20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1500" dirty="0" smtClean="0">
                <a:cs typeface="Times New Roman" pitchFamily="18" charset="0"/>
              </a:rPr>
              <a:t>elektronický sběrač dat - mohou, ale nemusí ukazovat aktuální hodnotu a dopočítávat rosný bod, automaticky ukládají ve zvoleném časovém intervalu data, která jsou dodatečně zpracována na PC formou tabulek nebo grafů.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1500" dirty="0" smtClean="0">
                <a:cs typeface="Times New Roman" pitchFamily="18" charset="0"/>
              </a:rPr>
              <a:t>tato měřidla lze libovolně přenášet, instalovat do vitrín</a:t>
            </a:r>
            <a:endParaRPr lang="cs-CZ" sz="1500" dirty="0"/>
          </a:p>
        </p:txBody>
      </p:sp>
      <p:pic>
        <p:nvPicPr>
          <p:cNvPr id="4" name="Picture 5" descr="hygrome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2981316" cy="2233887"/>
          </a:xfrm>
          <a:prstGeom prst="rect">
            <a:avLst/>
          </a:prstGeom>
          <a:noFill/>
        </p:spPr>
      </p:pic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82502" y="465313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Kalibrace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Umístnění</a:t>
            </a:r>
          </a:p>
          <a:p>
            <a:endParaRPr lang="cs-CZ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0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RV/T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 dirty="0" smtClean="0">
                <a:cs typeface="Times New Roman" pitchFamily="18" charset="0"/>
              </a:rPr>
              <a:t>měřící sondy spojené s řídícím počítačem radiově</a:t>
            </a:r>
            <a:r>
              <a:rPr lang="cs-CZ" sz="2000" dirty="0" smtClean="0">
                <a:cs typeface="Times New Roman" pitchFamily="18" charset="0"/>
              </a:rPr>
              <a:t> </a:t>
            </a:r>
            <a:endParaRPr lang="cs-CZ" sz="2000" dirty="0" smtClean="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cs-CZ" sz="1900" dirty="0" smtClean="0">
                <a:cs typeface="Times New Roman" pitchFamily="18" charset="0"/>
              </a:rPr>
              <a:t>na PC lze pomocí instalovaného přijímače sledovat jak aktuální hodnoty, tak zpětně hodnoty naměřené dříve; Čidla (vysílače) lze libovolně přenášet v dosahu cca 300 m (obvykle stačí na rozsah budovy) bez jakýchkoli kabelů a instalací</a:t>
            </a:r>
          </a:p>
          <a:p>
            <a:pPr lvl="1">
              <a:spcBef>
                <a:spcPct val="50000"/>
              </a:spcBef>
            </a:pPr>
            <a:r>
              <a:rPr lang="cs-CZ" sz="1800" dirty="0" smtClean="0">
                <a:cs typeface="Times New Roman" pitchFamily="18" charset="0"/>
              </a:rPr>
              <a:t>elektronická čidla stabilně instalovaná v místnostech spojená s řídícím počítačem – obvykle jako součást centrálního systému klimatizace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cs-CZ" sz="1900" dirty="0"/>
          </a:p>
        </p:txBody>
      </p:sp>
      <p:pic>
        <p:nvPicPr>
          <p:cNvPr id="5" name="Picture 3" descr="C:\ALENA\Přednáška\Hanvelsad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3277085" cy="2505084"/>
          </a:xfrm>
          <a:prstGeom prst="rect">
            <a:avLst/>
          </a:prstGeom>
          <a:noFill/>
        </p:spPr>
      </p:pic>
      <p:pic>
        <p:nvPicPr>
          <p:cNvPr id="6" name="Picture 4" descr="cidlohanwe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1653507" cy="239238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000232" y="557214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telemetrický systém </a:t>
            </a:r>
            <a:r>
              <a:rPr lang="cs-CZ" sz="1600" i="1" dirty="0" err="1" smtClean="0"/>
              <a:t>Hanwell</a:t>
            </a:r>
            <a:endParaRPr lang="cs-CZ" sz="1600" i="1" dirty="0"/>
          </a:p>
        </p:txBody>
      </p:sp>
      <p:pic>
        <p:nvPicPr>
          <p:cNvPr id="8" name="Obrázek 20" descr="logo_MCK_barva_poziti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42862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DSC_0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526873" y="4200875"/>
            <a:ext cx="2452705" cy="1629036"/>
          </a:xfrm>
          <a:prstGeom prst="rect">
            <a:avLst/>
          </a:prstGeom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571472" y="1214422"/>
            <a:ext cx="814393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571472" y="285728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Možnosti regulace RV/T</a:t>
            </a:r>
            <a:endParaRPr lang="cs-CZ" sz="4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800" smtClean="0"/>
              <a:t>řízené vytápění (chlazení)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řízené větrání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odvlhčovací přístroje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zvlhčovací přístroje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stabilní vzduchotechnická zařízení (VZT)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klimatizační jednotky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užití látek modifikujících RV(silikagel, molekulární síta)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sz="280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3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12"/>
          <p:cNvSpPr txBox="1">
            <a:spLocks noChangeArrowheads="1"/>
          </p:cNvSpPr>
          <p:nvPr/>
        </p:nvSpPr>
        <p:spPr bwMode="auto">
          <a:xfrm>
            <a:off x="857224" y="1643050"/>
            <a:ext cx="735811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chemeClr val="tx2"/>
                </a:solidFill>
              </a:rPr>
              <a:t>Obsah</a:t>
            </a:r>
            <a:r>
              <a:rPr lang="cs-CZ" sz="2800" b="1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Ideální parametry klimatu RV a T pro ukládání sbírek, ukázky depozitářů </a:t>
            </a:r>
            <a:r>
              <a:rPr lang="cs-CZ" sz="2400" b="1" dirty="0" err="1" smtClean="0">
                <a:solidFill>
                  <a:schemeClr val="tx2"/>
                </a:solidFill>
              </a:rPr>
              <a:t>Himberg</a:t>
            </a:r>
            <a:r>
              <a:rPr lang="cs-CZ" sz="2400" b="1" dirty="0" smtClean="0">
                <a:solidFill>
                  <a:schemeClr val="tx2"/>
                </a:solidFill>
              </a:rPr>
              <a:t> a Slováckého muzea v UH, </a:t>
            </a:r>
            <a:r>
              <a:rPr lang="cs-CZ" sz="2400" b="1" dirty="0" smtClean="0">
                <a:solidFill>
                  <a:schemeClr val="tx2"/>
                </a:solidFill>
              </a:rPr>
              <a:t>Židenice </a:t>
            </a:r>
            <a:r>
              <a:rPr lang="cs-CZ" sz="2400" b="1" dirty="0" smtClean="0">
                <a:solidFill>
                  <a:schemeClr val="tx2"/>
                </a:solidFill>
              </a:rPr>
              <a:t>TMB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Možnosti měření RV a T v muzejních </a:t>
            </a: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b="1" dirty="0" smtClean="0">
                <a:solidFill>
                  <a:schemeClr val="tx2"/>
                </a:solidFill>
              </a:rPr>
              <a:t>bírkách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Možnosti řízení RV a T v muzejních </a:t>
            </a: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b="1" dirty="0" smtClean="0">
                <a:solidFill>
                  <a:schemeClr val="tx2"/>
                </a:solidFill>
              </a:rPr>
              <a:t>bírkách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Praktické ukázky jednoduchých úprav pro možnosti řízení mikroklimatu v expozicích TMB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571472" y="1214422"/>
            <a:ext cx="814393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Jiné možnosti Regulace RV/T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Obecně je vhodné využívat </a:t>
            </a:r>
            <a:r>
              <a:rPr lang="cs-CZ" sz="1800" b="1" dirty="0" smtClean="0"/>
              <a:t>pasivních regulačních prvků</a:t>
            </a:r>
            <a:r>
              <a:rPr lang="cs-CZ" sz="1800" dirty="0" smtClean="0"/>
              <a:t>: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Omezit tepelné ztráty budovy </a:t>
            </a:r>
            <a:r>
              <a:rPr lang="cs-CZ" sz="1800" dirty="0" smtClean="0"/>
              <a:t>(popř. tepelné dotace v létě) – kvalitní izolace budovy ! (</a:t>
            </a:r>
            <a:r>
              <a:rPr lang="cs-CZ" sz="1800" b="1" dirty="0" smtClean="0"/>
              <a:t>součinitel prostupu tepla zdiva – U hodnota cca 0, 3 !!!)  </a:t>
            </a:r>
          </a:p>
          <a:p>
            <a:pPr lvl="1"/>
            <a:r>
              <a:rPr lang="cs-CZ" sz="1800" dirty="0" smtClean="0"/>
              <a:t>Sedlová střecha s izolovaným podkrovím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Krytá okna </a:t>
            </a:r>
            <a:r>
              <a:rPr lang="cs-CZ" sz="1800" dirty="0" smtClean="0"/>
              <a:t>(žaluzie, energetické fólie)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Omezení množství lidí v místnosti!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Umístění citlivých předmětů </a:t>
            </a:r>
            <a:r>
              <a:rPr lang="cs-CZ" sz="1800" dirty="0" smtClean="0"/>
              <a:t>mimo dosah přímého světelného záření, oken, obvodových zdí, ventilátorů vzduchu, vstupních chodeb a prostor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Snížení teploty vytápění během zimních měsíců </a:t>
            </a:r>
            <a:r>
              <a:rPr lang="cs-CZ" sz="1800" dirty="0" smtClean="0"/>
              <a:t>(lepší regulace RV) – nastavení sezónních cyklů</a:t>
            </a:r>
          </a:p>
          <a:p>
            <a:pPr lvl="1"/>
            <a:r>
              <a:rPr lang="cs-CZ" sz="1800" dirty="0" smtClean="0">
                <a:solidFill>
                  <a:srgbClr val="0070C0"/>
                </a:solidFill>
              </a:rPr>
              <a:t>Ukládání předmětů v boxech, obalech, skříních </a:t>
            </a:r>
            <a:r>
              <a:rPr lang="cs-CZ" sz="1800" dirty="0" smtClean="0"/>
              <a:t>… (lepší vyrovnávání výkyvů RV/T)</a:t>
            </a:r>
          </a:p>
          <a:p>
            <a:pPr lvl="1"/>
            <a:r>
              <a:rPr lang="cs-CZ" sz="1800" dirty="0" smtClean="0"/>
              <a:t>Důsledná kontrola RV/T pro citlivé materiály (např. textilie, některé kovy, minerály apod.) </a:t>
            </a:r>
          </a:p>
          <a:p>
            <a:pPr lvl="1"/>
            <a:endParaRPr lang="cs-CZ" sz="16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08087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259235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1115219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8864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7484" y="98629"/>
            <a:ext cx="5000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Jaké jsou mezní hodnoty </a:t>
            </a:r>
            <a:br>
              <a:rPr lang="cs-CZ" sz="2800" b="1" dirty="0" smtClean="0"/>
            </a:br>
            <a:r>
              <a:rPr lang="cs-CZ" sz="2800" b="1" dirty="0" smtClean="0"/>
              <a:t>pro přijatelné fluktuace?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348" y="1142984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/>
                </a:solidFill>
              </a:rPr>
              <a:t>Organické hygroskopické materiály (dřevo, textil, papír, useň, …) – pohlcují nebo uvolňují vlhkost  s cílem dosáhnout rovnováhy</a:t>
            </a:r>
            <a:endParaRPr lang="cs-CZ" sz="2000" b="1" dirty="0">
              <a:solidFill>
                <a:schemeClr val="tx2"/>
              </a:solidFill>
            </a:endParaRPr>
          </a:p>
        </p:txBody>
      </p:sp>
      <p:pic>
        <p:nvPicPr>
          <p:cNvPr id="2" name="obrázek 1" descr="35_sorpcni_izoterm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857364"/>
            <a:ext cx="5072098" cy="33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143504" y="185736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b="1" dirty="0" smtClean="0">
                <a:solidFill>
                  <a:schemeClr val="tx2"/>
                </a:solidFill>
              </a:rPr>
              <a:t>Sorpční izotermy dřeva: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přijatelná </a:t>
            </a:r>
            <a:r>
              <a:rPr lang="cs-CZ" b="1" dirty="0" smtClean="0">
                <a:solidFill>
                  <a:srgbClr val="FF0000"/>
                </a:solidFill>
              </a:rPr>
              <a:t>pozvolná </a:t>
            </a:r>
            <a:r>
              <a:rPr lang="cs-CZ" b="1" dirty="0" smtClean="0">
                <a:solidFill>
                  <a:schemeClr val="tx2"/>
                </a:solidFill>
              </a:rPr>
              <a:t>fluktuace RV 40 – 60 % 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při T cca 20 °C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zvýšení rovnovážné vlhkosti dřeva při RV ˃ 70 % a  T˂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1" name="Obrázek 10" descr="Mechanisms of Humidity Degradation.jpg"/>
          <p:cNvPicPr>
            <a:picLocks noChangeAspect="1"/>
          </p:cNvPicPr>
          <p:nvPr/>
        </p:nvPicPr>
        <p:blipFill>
          <a:blip r:embed="rId5" cstate="print"/>
          <a:srcRect t="7500"/>
          <a:stretch>
            <a:fillRect/>
          </a:stretch>
        </p:blipFill>
        <p:spPr>
          <a:xfrm>
            <a:off x="5357818" y="4071942"/>
            <a:ext cx="3089350" cy="230056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42910" y="521495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Krátkodobé fluktuace &gt;  ± 15 % od RV 50 % vyvolávají trvalá poškození!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na základě</a:t>
            </a:r>
            <a:r>
              <a:rPr lang="cs-CZ" b="1" dirty="0" smtClean="0">
                <a:solidFill>
                  <a:srgbClr val="FF0000"/>
                </a:solidFill>
              </a:rPr>
              <a:t> laboratorních testů  </a:t>
            </a:r>
            <a:r>
              <a:rPr lang="cs-CZ" dirty="0" smtClean="0"/>
              <a:t>(</a:t>
            </a:r>
            <a:r>
              <a:rPr lang="cs-CZ" dirty="0" err="1" smtClean="0"/>
              <a:t>Camuffo</a:t>
            </a:r>
            <a:r>
              <a:rPr lang="cs-CZ" dirty="0" smtClean="0"/>
              <a:t>, 2014)</a:t>
            </a:r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>
            <a:off x="4857752" y="542926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34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094592" cy="7589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Aklimatizace předmětů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85786" y="1357298"/>
            <a:ext cx="7772400" cy="41148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chemeClr val="accent1"/>
                </a:solidFill>
              </a:rPr>
              <a:t>Klimabedny</a:t>
            </a:r>
            <a:r>
              <a:rPr lang="cs-CZ" sz="2400" dirty="0" smtClean="0"/>
              <a:t> - zhotoveny z pevného materiálu uvnitř  s izolačním materiálem (ochrana proti otřesům a výkyvům RV/T):</a:t>
            </a:r>
          </a:p>
          <a:p>
            <a:pPr lvl="1"/>
            <a:r>
              <a:rPr lang="cs-CZ" sz="1900" dirty="0" smtClean="0"/>
              <a:t>Před zabalením (hedvábný papír, bublinková fólie) bednu nechat min. 24 hod. aklimatizovat na místě exponátu</a:t>
            </a:r>
          </a:p>
          <a:p>
            <a:pPr lvl="1"/>
            <a:r>
              <a:rPr lang="cs-CZ" sz="1900" dirty="0" smtClean="0"/>
              <a:t>Po příjezdu na místo – opět 24 hod. aklimatizace, po té otevřít</a:t>
            </a:r>
          </a:p>
          <a:p>
            <a:pPr lvl="2"/>
            <a:r>
              <a:rPr lang="cs-CZ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ČSN 961507, EN 15946: </a:t>
            </a:r>
            <a:r>
              <a:rPr lang="cs-CZ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Ochrana kulturního dědictví - Zásady balení pro přepravu, účinnost: 1. 3. 2012</a:t>
            </a:r>
            <a:endParaRPr lang="cs-CZ" sz="1800" dirty="0"/>
          </a:p>
        </p:txBody>
      </p:sp>
      <p:pic>
        <p:nvPicPr>
          <p:cNvPr id="4" name="Obrázek 3" descr="DSC_4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256"/>
            <a:ext cx="3538500" cy="2348832"/>
          </a:xfrm>
          <a:prstGeom prst="rect">
            <a:avLst/>
          </a:prstGeom>
        </p:spPr>
      </p:pic>
      <p:pic>
        <p:nvPicPr>
          <p:cNvPr id="6" name="Obrázek 5" descr="DSC_4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14818"/>
            <a:ext cx="3659111" cy="2428892"/>
          </a:xfrm>
          <a:prstGeom prst="rect">
            <a:avLst/>
          </a:prstGeom>
        </p:spPr>
      </p:pic>
      <p:pic>
        <p:nvPicPr>
          <p:cNvPr id="7" name="Obrázek 20" descr="logo_MCK_barva_poziti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240" y="195486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747713" y="1187227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cs-CZ" b="1" dirty="0" smtClean="0"/>
              <a:t>Řízené větrání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dirty="0" smtClean="0"/>
              <a:t>Výhody</a:t>
            </a:r>
            <a:r>
              <a:rPr lang="cs-CZ" sz="2400" dirty="0" smtClean="0"/>
              <a:t> - nic nestojí, rychlá výměna vzduchu</a:t>
            </a:r>
          </a:p>
          <a:p>
            <a:r>
              <a:rPr lang="cs-CZ" sz="2400" b="1" dirty="0" smtClean="0"/>
              <a:t>Nevýhody  - </a:t>
            </a:r>
            <a:r>
              <a:rPr lang="cs-CZ" sz="2400" dirty="0" smtClean="0"/>
              <a:t>omezené možnosti regulace, nebezpečí velkých výkyvů RV a T - kondenzace vody na chladnějším povrchu, proniknutí vnějších znečišťujících látek do interiéru</a:t>
            </a:r>
          </a:p>
          <a:p>
            <a:pPr lvl="1"/>
            <a:r>
              <a:rPr lang="cs-CZ" sz="2000" dirty="0" smtClean="0"/>
              <a:t>Nezbytná kontrola teploty a relativní vlhkosti v interiéru a exteriéru!!!</a:t>
            </a:r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701" y="330796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259235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Vytápění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dirty="0" smtClean="0"/>
              <a:t>výhody</a:t>
            </a:r>
            <a:r>
              <a:rPr lang="cs-CZ" sz="2400" dirty="0" smtClean="0"/>
              <a:t> – relativní nenáročnost na vybavení</a:t>
            </a:r>
          </a:p>
          <a:p>
            <a:r>
              <a:rPr lang="cs-CZ" sz="2400" b="1" dirty="0" smtClean="0"/>
              <a:t>nevýhody</a:t>
            </a:r>
            <a:r>
              <a:rPr lang="cs-CZ" sz="2400" dirty="0" smtClean="0"/>
              <a:t> – vhodná spíše ke snižování úrovně RV, ekonomická zátěž</a:t>
            </a:r>
          </a:p>
          <a:p>
            <a:pPr lvl="1"/>
            <a:r>
              <a:rPr lang="cs-CZ" sz="2400" dirty="0" smtClean="0"/>
              <a:t>Může dojít k nebezpečnému snížení RV ve vytápěném prostoru (např. v zimních měsících v kombinaci s větráním venkovním vzduchem)</a:t>
            </a:r>
          </a:p>
          <a:p>
            <a:r>
              <a:rPr lang="cs-CZ" sz="2400" b="1" dirty="0" smtClean="0"/>
              <a:t>nastavit sezonní cyklus </a:t>
            </a:r>
            <a:r>
              <a:rPr lang="cs-CZ" sz="2400" dirty="0" smtClean="0"/>
              <a:t>-  letní (např. depozitář 18 – 20 °C) a zimní režim (16 – 18 °C)</a:t>
            </a:r>
          </a:p>
          <a:p>
            <a:r>
              <a:rPr lang="cs-CZ" sz="2400" dirty="0" smtClean="0"/>
              <a:t>standardní ovládání </a:t>
            </a:r>
            <a:r>
              <a:rPr lang="cs-CZ" sz="2400" b="1" dirty="0" smtClean="0"/>
              <a:t>termostaty</a:t>
            </a:r>
            <a:r>
              <a:rPr lang="cs-CZ" sz="2400" dirty="0" smtClean="0"/>
              <a:t> (v expozicích možnost blokovat nastavenou polohu)</a:t>
            </a:r>
          </a:p>
          <a:p>
            <a:endParaRPr lang="cs-CZ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04664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259235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926" y="619542"/>
            <a:ext cx="5873306" cy="71438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Vytápění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4738702"/>
          </a:xfrm>
        </p:spPr>
        <p:txBody>
          <a:bodyPr/>
          <a:lstStyle/>
          <a:p>
            <a:r>
              <a:rPr lang="cs-CZ" sz="2400" dirty="0" smtClean="0"/>
              <a:t>ovládání topení na základě regulátoru vlhkosti (</a:t>
            </a:r>
            <a:r>
              <a:rPr lang="cs-CZ" sz="2400" b="1" dirty="0" err="1" smtClean="0"/>
              <a:t>hygrostatem</a:t>
            </a:r>
            <a:r>
              <a:rPr lang="cs-CZ" sz="2400" b="1" dirty="0" smtClean="0"/>
              <a:t>)</a:t>
            </a:r>
            <a:r>
              <a:rPr lang="cs-CZ" sz="2400" dirty="0" smtClean="0"/>
              <a:t>– např. topení se spouští na základě změny okolní vlhkosti– „</a:t>
            </a:r>
            <a:r>
              <a:rPr lang="cs-CZ" sz="2400" b="1" dirty="0" err="1" smtClean="0"/>
              <a:t>conservation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heating</a:t>
            </a:r>
            <a:r>
              <a:rPr lang="cs-CZ" sz="2400" b="1" dirty="0" smtClean="0"/>
              <a:t>“</a:t>
            </a:r>
          </a:p>
          <a:p>
            <a:pPr lvl="1"/>
            <a:r>
              <a:rPr lang="cs-CZ" sz="2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ČSN 961507, EN 15759-1 : Ochrana kulturního dědictví - Vnitřní prostředí - Pokyny pro vytápění kostelů a kaplí; účinnost od 1. 5. 2012</a:t>
            </a:r>
            <a:endParaRPr lang="cs-CZ" sz="3200" b="1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76672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CIM\135___04\IMG_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9906" y="4339407"/>
            <a:ext cx="2864421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cs-CZ" b="1" dirty="0" smtClean="0"/>
              <a:t>Možnosti zvlhčování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84958" cy="4286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 b="1" dirty="0" smtClean="0">
                <a:solidFill>
                  <a:srgbClr val="0070C0"/>
                </a:solidFill>
                <a:cs typeface="Times New Roman" pitchFamily="18" charset="0"/>
              </a:rPr>
              <a:t>odpařování</a:t>
            </a:r>
            <a:r>
              <a:rPr lang="cs-CZ" sz="2600" b="1" dirty="0" smtClean="0">
                <a:cs typeface="Times New Roman" pitchFamily="18" charset="0"/>
              </a:rPr>
              <a:t> </a:t>
            </a:r>
            <a:r>
              <a:rPr lang="cs-CZ" sz="2600" dirty="0" smtClean="0">
                <a:cs typeface="Times New Roman" pitchFamily="18" charset="0"/>
              </a:rPr>
              <a:t>(adiabatické zvlhčování) – suchý vzduch prochází smáčenou plochou (navlhčenou rohoží, rotačním bubnem nebo lamelami), pohlcuje vlhkost a vrací se zpět do prostoru – rozptyl jemných kapek vody:</a:t>
            </a:r>
          </a:p>
          <a:p>
            <a:pPr lvl="1" algn="just">
              <a:lnSpc>
                <a:spcPct val="90000"/>
              </a:lnSpc>
            </a:pPr>
            <a:r>
              <a:rPr lang="cs-CZ" sz="2100" dirty="0" smtClean="0">
                <a:cs typeface="Times New Roman" pitchFamily="18" charset="0"/>
              </a:rPr>
              <a:t>ekonomické zvlhčování s nízkou energetickou náročností</a:t>
            </a:r>
          </a:p>
          <a:p>
            <a:pPr lvl="1" algn="just">
              <a:lnSpc>
                <a:spcPct val="90000"/>
              </a:lnSpc>
            </a:pPr>
            <a:r>
              <a:rPr lang="cs-CZ" sz="2100" dirty="0" smtClean="0">
                <a:cs typeface="Times New Roman" pitchFamily="18" charset="0"/>
              </a:rPr>
              <a:t>nejběžnější typ zvlhčování v expozicích, depozitářů</a:t>
            </a:r>
          </a:p>
          <a:p>
            <a:pPr lvl="1" algn="just">
              <a:lnSpc>
                <a:spcPct val="90000"/>
              </a:lnSpc>
            </a:pPr>
            <a:r>
              <a:rPr lang="cs-CZ" sz="2100" dirty="0" smtClean="0">
                <a:cs typeface="Times New Roman" pitchFamily="18" charset="0"/>
              </a:rPr>
              <a:t>nevýhodou je možnost růstu mikroorganizmů v nádrži, usazování solí, polutantů</a:t>
            </a:r>
          </a:p>
          <a:p>
            <a:endParaRPr lang="cs-CZ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zo\Desktop\praha 16.4\DSC_03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75" y="4914760"/>
            <a:ext cx="2497409" cy="16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zo\Desktop\praha 16.4\DSC_0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0" y="4914760"/>
            <a:ext cx="2143250" cy="14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8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b="1" dirty="0" smtClean="0"/>
              <a:t>Možnosti zvlhčování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84958" cy="428628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2600" b="1" dirty="0" smtClean="0">
                <a:solidFill>
                  <a:srgbClr val="0070C0"/>
                </a:solidFill>
                <a:cs typeface="Times New Roman" pitchFamily="18" charset="0"/>
              </a:rPr>
              <a:t>parní</a:t>
            </a:r>
            <a:r>
              <a:rPr lang="cs-CZ" sz="2600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cs-CZ" sz="2600" dirty="0" smtClean="0">
                <a:cs typeface="Times New Roman" pitchFamily="18" charset="0"/>
              </a:rPr>
              <a:t>– </a:t>
            </a:r>
            <a:r>
              <a:rPr lang="cs-CZ" sz="2600" dirty="0" smtClean="0"/>
              <a:t>e</a:t>
            </a:r>
            <a:r>
              <a:rPr lang="cs-CZ" sz="2600" dirty="0" smtClean="0">
                <a:cs typeface="Times New Roman" pitchFamily="18" charset="0"/>
              </a:rPr>
              <a:t>lektrický vyvíječ páry přivádí pomocí elektrod vodu do varu a pára je při atmosférickém tlaku odváděna do místa zvlhčování do rozvodného kanálu</a:t>
            </a:r>
          </a:p>
          <a:p>
            <a:pPr lvl="1" algn="just">
              <a:lnSpc>
                <a:spcPct val="90000"/>
              </a:lnSpc>
            </a:pPr>
            <a:r>
              <a:rPr lang="cs-CZ" sz="2100" dirty="0" smtClean="0">
                <a:cs typeface="Times New Roman" pitchFamily="18" charset="0"/>
              </a:rPr>
              <a:t>při zvlhčování nedochází k šíření mikroorganismů ani pachů; </a:t>
            </a:r>
          </a:p>
          <a:p>
            <a:pPr lvl="1" algn="just">
              <a:lnSpc>
                <a:spcPct val="90000"/>
              </a:lnSpc>
            </a:pPr>
            <a:r>
              <a:rPr lang="cs-CZ" sz="2100" dirty="0" smtClean="0">
                <a:cs typeface="Times New Roman" pitchFamily="18" charset="0"/>
              </a:rPr>
              <a:t>vhodné pro klimatizace</a:t>
            </a:r>
            <a:r>
              <a:rPr lang="cs-CZ" sz="1700" dirty="0" smtClean="0">
                <a:cs typeface="Times New Roman" pitchFamily="18" charset="0"/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vyšší energetická náročnost</a:t>
            </a:r>
          </a:p>
          <a:p>
            <a:pPr lvl="1" algn="just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POZOR na přímé ofukování předmětů!</a:t>
            </a:r>
            <a:endParaRPr lang="cs-CZ" sz="1800" dirty="0" smtClean="0"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cs-CZ" b="1" dirty="0" err="1" smtClean="0"/>
              <a:t>Odvlhčovací</a:t>
            </a:r>
            <a:r>
              <a:rPr lang="cs-CZ" b="1" dirty="0" smtClean="0"/>
              <a:t> přístroje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kondenzační: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vymrazování vlhkosti pomocí výparníku, vzniklý kondenzát se odvádí do nádržky (možný přímý odtok do kanalizace)</a:t>
            </a:r>
          </a:p>
          <a:p>
            <a:pPr lvl="1"/>
            <a:r>
              <a:rPr lang="cs-CZ" dirty="0" smtClean="0"/>
              <a:t>Nevýhoda – omezení výkonu při nižší teplotě pod cca 6 °C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parní: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sz="1900" dirty="0" smtClean="0">
                <a:cs typeface="Times New Roman" pitchFamily="18" charset="0"/>
              </a:rPr>
              <a:t>používá pro odvlhčení vzduchu fyzikální vazbu molekul vody na </a:t>
            </a:r>
            <a:r>
              <a:rPr lang="cs-CZ" sz="1900" dirty="0" err="1" smtClean="0">
                <a:cs typeface="Times New Roman" pitchFamily="18" charset="0"/>
              </a:rPr>
              <a:t>adsorbent</a:t>
            </a:r>
            <a:endParaRPr lang="cs-CZ" sz="1900" dirty="0" smtClean="0">
              <a:cs typeface="Times New Roman" pitchFamily="18" charset="0"/>
            </a:endParaRPr>
          </a:p>
          <a:p>
            <a:pPr marL="617220" lvl="1" indent="-342900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vydatné sušení, není nutný odvod kondenzátu</a:t>
            </a:r>
          </a:p>
          <a:p>
            <a:pPr marL="617220" lvl="1" indent="-342900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vysoká výkonnost při nízkých teplotách a nízké úrovni relativní vlhkosti </a:t>
            </a:r>
          </a:p>
          <a:p>
            <a:pPr marL="617220" lvl="1" indent="-342900">
              <a:lnSpc>
                <a:spcPct val="90000"/>
              </a:lnSpc>
            </a:pPr>
            <a:r>
              <a:rPr lang="cs-CZ" sz="2000" dirty="0" smtClean="0">
                <a:cs typeface="Times New Roman" pitchFamily="18" charset="0"/>
              </a:rPr>
              <a:t>cenově náročnější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535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b="1" dirty="0" smtClean="0"/>
              <a:t>Sorpční materiály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Georgia" pitchFamily="18" charset="0"/>
              </a:rPr>
              <a:t>Materiál adsorbující na svém povrchu vlhkost :</a:t>
            </a:r>
          </a:p>
          <a:p>
            <a:pPr lvl="1"/>
            <a:r>
              <a:rPr lang="cs-CZ" sz="1800" dirty="0" smtClean="0">
                <a:latin typeface="Georgia" pitchFamily="18" charset="0"/>
              </a:rPr>
              <a:t>oxid křemíku (silikagel, </a:t>
            </a:r>
            <a:r>
              <a:rPr lang="cs-CZ" sz="1800" dirty="0" err="1" smtClean="0">
                <a:latin typeface="Georgia" pitchFamily="18" charset="0"/>
              </a:rPr>
              <a:t>Prosorb</a:t>
            </a:r>
            <a:r>
              <a:rPr lang="cs-CZ" sz="1800" dirty="0" smtClean="0">
                <a:latin typeface="Georgia" pitchFamily="18" charset="0"/>
              </a:rPr>
              <a:t> </a:t>
            </a:r>
            <a:r>
              <a:rPr lang="cs-CZ" sz="1800" dirty="0" err="1" smtClean="0">
                <a:latin typeface="Georgia" pitchFamily="18" charset="0"/>
              </a:rPr>
              <a:t>ap</a:t>
            </a:r>
            <a:r>
              <a:rPr lang="cs-CZ" sz="1800" dirty="0" smtClean="0">
                <a:latin typeface="Georgia" pitchFamily="18" charset="0"/>
              </a:rPr>
              <a:t>,) - chemicky inertní, netoxická, objemově stabilní a nekorozivní látka</a:t>
            </a:r>
          </a:p>
          <a:p>
            <a:pPr lvl="1"/>
            <a:r>
              <a:rPr lang="cs-CZ" sz="1800" dirty="0" smtClean="0">
                <a:latin typeface="Georgia" pitchFamily="18" charset="0"/>
              </a:rPr>
              <a:t>zeolity – molekulární síta (</a:t>
            </a:r>
            <a:r>
              <a:rPr lang="cs-CZ" sz="1800" dirty="0" err="1" smtClean="0">
                <a:latin typeface="Georgia" pitchFamily="18" charset="0"/>
              </a:rPr>
              <a:t>hlinitokřemečitany</a:t>
            </a:r>
            <a:r>
              <a:rPr lang="cs-CZ" sz="1800" dirty="0" smtClean="0">
                <a:latin typeface="Georgia" pitchFamily="18" charset="0"/>
              </a:rPr>
              <a:t> kovů)</a:t>
            </a:r>
          </a:p>
          <a:p>
            <a:r>
              <a:rPr lang="cs-CZ" sz="2000" dirty="0" smtClean="0">
                <a:latin typeface="Times New Roman" pitchFamily="18" charset="0"/>
              </a:rPr>
              <a:t>Jejich  adsorpční kapacita je dána velikostí pórů a RV prostředí</a:t>
            </a:r>
          </a:p>
          <a:p>
            <a:r>
              <a:rPr lang="cs-CZ" sz="2000" dirty="0" smtClean="0">
                <a:latin typeface="Times New Roman" pitchFamily="18" charset="0"/>
              </a:rPr>
              <a:t>Mají schopnost vlhkost pohlcovat i uvolňovat v závislosti na okolní RV  </a:t>
            </a:r>
          </a:p>
          <a:p>
            <a:endParaRPr lang="cs-CZ" sz="2400" dirty="0"/>
          </a:p>
        </p:txBody>
      </p:sp>
      <p:pic>
        <p:nvPicPr>
          <p:cNvPr id="7" name="Obrázek 6" descr="silcarb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4752"/>
            <a:ext cx="2821436" cy="2214578"/>
          </a:xfrm>
          <a:prstGeom prst="rect">
            <a:avLst/>
          </a:prstGeom>
        </p:spPr>
      </p:pic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535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2910" y="357166"/>
            <a:ext cx="730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IDEÁLNÍ  MUZEJNÍ KLIMA ? </a:t>
            </a:r>
            <a:endParaRPr lang="cs-CZ" sz="2400" b="1" dirty="0">
              <a:solidFill>
                <a:srgbClr val="003366"/>
              </a:solidFill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785786" y="1285860"/>
            <a:ext cx="81439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schemeClr val="tx2"/>
                </a:solidFill>
              </a:rPr>
              <a:t>Monomateriálové</a:t>
            </a:r>
            <a:r>
              <a:rPr lang="cs-CZ" sz="2400" b="1" dirty="0" smtClean="0">
                <a:solidFill>
                  <a:schemeClr val="tx2"/>
                </a:solidFill>
              </a:rPr>
              <a:t> depozitáře se  stabilní hodnotou RV a T obecně RV  50 ± 5 % a T 16 – 18 °C)¹</a:t>
            </a:r>
          </a:p>
          <a:p>
            <a:pPr lvl="1">
              <a:defRPr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14414" y="264318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" name="Obrázek 11" descr="question-yTkenEkL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86190"/>
            <a:ext cx="1087880" cy="264589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215074" y="271462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Sen každého muzejníka ?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472" y="607220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G. Thomson: </a:t>
            </a:r>
            <a:r>
              <a:rPr lang="cs-CZ" dirty="0" err="1" smtClean="0"/>
              <a:t>The</a:t>
            </a:r>
            <a:r>
              <a:rPr lang="cs-CZ" dirty="0" smtClean="0"/>
              <a:t> Museum </a:t>
            </a:r>
            <a:r>
              <a:rPr lang="cs-CZ" dirty="0" err="1" smtClean="0"/>
              <a:t>Environment</a:t>
            </a:r>
            <a:r>
              <a:rPr lang="cs-CZ" dirty="0" smtClean="0"/>
              <a:t>, 1978 (2. </a:t>
            </a:r>
            <a:r>
              <a:rPr lang="cs-CZ" dirty="0" err="1" smtClean="0"/>
              <a:t>vyd</a:t>
            </a:r>
            <a:r>
              <a:rPr lang="cs-CZ" dirty="0" smtClean="0"/>
              <a:t>. 1986)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71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cs-CZ" b="1" dirty="0" smtClean="0"/>
              <a:t>Typy silikagelu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3555868" cy="3044960"/>
          </a:xfrm>
        </p:spPr>
        <p:txBody>
          <a:bodyPr>
            <a:normAutofit fontScale="92500"/>
          </a:bodyPr>
          <a:lstStyle/>
          <a:p>
            <a:endParaRPr lang="cs-CZ" sz="1800" dirty="0" smtClean="0"/>
          </a:p>
          <a:p>
            <a:pPr lvl="1"/>
            <a:r>
              <a:rPr lang="cs-CZ" sz="2000" dirty="0" smtClean="0">
                <a:latin typeface="Times New Roman" pitchFamily="18" charset="0"/>
              </a:rPr>
              <a:t>Silikagel E – čirý (0 – 35 %)</a:t>
            </a:r>
          </a:p>
          <a:p>
            <a:pPr lvl="1"/>
            <a:r>
              <a:rPr lang="cs-CZ" sz="2000" dirty="0" smtClean="0">
                <a:latin typeface="Times New Roman" pitchFamily="18" charset="0"/>
              </a:rPr>
              <a:t>Silikagel M (</a:t>
            </a:r>
            <a:r>
              <a:rPr lang="cs-CZ" sz="2000" dirty="0" err="1" smtClean="0">
                <a:latin typeface="Times New Roman" pitchFamily="18" charset="0"/>
              </a:rPr>
              <a:t>macroporous</a:t>
            </a:r>
            <a:r>
              <a:rPr lang="cs-CZ" sz="2000" dirty="0" smtClean="0">
                <a:latin typeface="Times New Roman" pitchFamily="18" charset="0"/>
              </a:rPr>
              <a:t> – 80 – 100 % RV)</a:t>
            </a:r>
          </a:p>
          <a:p>
            <a:pPr lvl="1"/>
            <a:r>
              <a:rPr lang="cs-CZ" sz="2000" dirty="0" smtClean="0">
                <a:latin typeface="Times New Roman" pitchFamily="18" charset="0"/>
              </a:rPr>
              <a:t>ART </a:t>
            </a:r>
            <a:r>
              <a:rPr lang="cs-CZ" sz="2000" dirty="0" err="1" smtClean="0">
                <a:latin typeface="Times New Roman" pitchFamily="18" charset="0"/>
              </a:rPr>
              <a:t>Sorb</a:t>
            </a:r>
            <a:r>
              <a:rPr lang="cs-CZ" sz="2000" dirty="0" smtClean="0">
                <a:latin typeface="Times New Roman" pitchFamily="18" charset="0"/>
              </a:rPr>
              <a:t> (60 – 80 %)</a:t>
            </a:r>
          </a:p>
          <a:p>
            <a:pPr lvl="1"/>
            <a:r>
              <a:rPr lang="cs-CZ" sz="2000" dirty="0" err="1" smtClean="0">
                <a:latin typeface="Times New Roman" pitchFamily="18" charset="0"/>
              </a:rPr>
              <a:t>PROSorb</a:t>
            </a:r>
            <a:r>
              <a:rPr lang="cs-CZ" sz="2000" dirty="0" smtClean="0">
                <a:latin typeface="Times New Roman" pitchFamily="18" charset="0"/>
              </a:rPr>
              <a:t> (40 - 60 % RV, pro kombinovaný materiál)</a:t>
            </a:r>
          </a:p>
          <a:p>
            <a:pPr lvl="1"/>
            <a:endParaRPr lang="cs-CZ" sz="1500" dirty="0" smtClean="0">
              <a:latin typeface="Times New Roman" pitchFamily="18" charset="0"/>
            </a:endParaRPr>
          </a:p>
        </p:txBody>
      </p:sp>
      <p:pic>
        <p:nvPicPr>
          <p:cNvPr id="4" name="Obrázek 3" descr="welches_silikagel_huge_eng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643050"/>
            <a:ext cx="5433404" cy="378621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5500702"/>
            <a:ext cx="6429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Výrobce: </a:t>
            </a:r>
            <a:r>
              <a:rPr lang="en-US" sz="1600" dirty="0" smtClean="0"/>
              <a:t>Long Life for Art</a:t>
            </a:r>
            <a:r>
              <a:rPr lang="cs-CZ" sz="1600" dirty="0" smtClean="0"/>
              <a:t> -</a:t>
            </a:r>
            <a:r>
              <a:rPr lang="en-US" sz="1600" dirty="0" err="1" smtClean="0"/>
              <a:t>Christoph</a:t>
            </a:r>
            <a:r>
              <a:rPr lang="en-US" sz="1600" dirty="0" smtClean="0"/>
              <a:t> Waller</a:t>
            </a:r>
            <a:r>
              <a:rPr lang="cs-CZ" sz="1600" dirty="0" smtClean="0"/>
              <a:t>, </a:t>
            </a:r>
            <a:r>
              <a:rPr lang="cs-CZ" sz="1600" dirty="0" err="1" smtClean="0"/>
              <a:t>Hauptstrasse</a:t>
            </a:r>
            <a:r>
              <a:rPr lang="cs-CZ" sz="1600" dirty="0" smtClean="0"/>
              <a:t> 47,D-79356 </a:t>
            </a:r>
            <a:r>
              <a:rPr lang="cs-CZ" sz="1600" dirty="0" err="1" smtClean="0"/>
              <a:t>Eichstetten</a:t>
            </a:r>
            <a:r>
              <a:rPr lang="cs-CZ" sz="1600" dirty="0" smtClean="0"/>
              <a:t> (dodává volné granule i kazety)</a:t>
            </a:r>
          </a:p>
          <a:p>
            <a:endParaRPr lang="cs-CZ" dirty="0"/>
          </a:p>
        </p:txBody>
      </p:sp>
      <p:pic>
        <p:nvPicPr>
          <p:cNvPr id="7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535" y="483518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747713" y="1331243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3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Stabilní vzduchotechnická zařízení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2880" y="1492956"/>
            <a:ext cx="8229600" cy="413732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cs-CZ" sz="2000" dirty="0" smtClean="0"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316552" y="1725301"/>
            <a:ext cx="8503920" cy="42959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60020" lvl="2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Georgia" pitchFamily="18" charset="0"/>
              <a:buChar char="●"/>
            </a:pPr>
            <a:r>
              <a:rPr lang="cs-CZ" sz="2000" b="1" dirty="0" smtClean="0">
                <a:solidFill>
                  <a:srgbClr val="0070C0"/>
                </a:solidFill>
              </a:rPr>
              <a:t>Stabilní zařízení pro úpravu vzduchu  VZT </a:t>
            </a:r>
            <a:r>
              <a:rPr lang="cs-CZ" sz="2000" dirty="0" smtClean="0"/>
              <a:t>(ventilátory, filtry, ohřívání a chlazení vzduchu, (ventilátory, filtry, ohřívání a chlazení vzduchu, zvlhčování/odvlhčování) – záleží na zvolené kombinaci:</a:t>
            </a:r>
          </a:p>
          <a:p>
            <a:pPr marL="617220" lvl="3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dirty="0" smtClean="0"/>
              <a:t>Pro depozitáře postačuje pouze cirkulace vzduchu (bez přísunu vnějšího upraveného vzduchu)</a:t>
            </a:r>
          </a:p>
          <a:p>
            <a:pPr marL="617220" lvl="3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dirty="0" smtClean="0"/>
              <a:t>Optimální kombinace – cirkulace  vzduchu + zvlhčování/odvlhčování</a:t>
            </a:r>
          </a:p>
          <a:p>
            <a:pPr marL="617220" lvl="3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0070C0"/>
                </a:solidFill>
              </a:rPr>
              <a:t>Centrální klimatizace </a:t>
            </a:r>
            <a:r>
              <a:rPr lang="cs-CZ" sz="2000" dirty="0" smtClean="0"/>
              <a:t>– stabilní klima:</a:t>
            </a:r>
          </a:p>
          <a:p>
            <a:pPr marL="1074420" lvl="4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dirty="0" smtClean="0"/>
              <a:t>Vhodné pro dobře tepelně izolované objekty , bez oken</a:t>
            </a:r>
          </a:p>
          <a:p>
            <a:pPr marL="1074420" lvl="4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dirty="0" smtClean="0"/>
              <a:t>Nutné garantovat dlouhodobý a spolehlivý provoz</a:t>
            </a:r>
          </a:p>
          <a:p>
            <a:pPr marL="1074420" lvl="4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r>
              <a:rPr lang="cs-CZ" sz="2000" dirty="0" smtClean="0"/>
              <a:t>Nebezpečí výpadku – náhradní generátor popř. klimatizační jednotka</a:t>
            </a:r>
          </a:p>
          <a:p>
            <a:pPr marL="1074420" lvl="4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cs-CZ" dirty="0" smtClean="0"/>
          </a:p>
          <a:p>
            <a:pPr marL="617220" lvl="3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cs-CZ" dirty="0" smtClean="0"/>
          </a:p>
          <a:p>
            <a:pPr marL="16002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5219" y="476672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747713" y="1475259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0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215063" cy="57943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cs-CZ" sz="2800" b="1" dirty="0" smtClean="0">
                <a:solidFill>
                  <a:schemeClr val="tx2"/>
                </a:solidFill>
              </a:rPr>
              <a:t>Praktické </a:t>
            </a:r>
            <a:r>
              <a:rPr lang="cs-CZ" sz="2800" b="1" dirty="0">
                <a:solidFill>
                  <a:schemeClr val="tx2"/>
                </a:solidFill>
              </a:rPr>
              <a:t>ukázky jednoduchých úprav pro možnosti řízení mikroklimatu </a:t>
            </a:r>
            <a:br>
              <a:rPr lang="cs-CZ" sz="2800" b="1" dirty="0">
                <a:solidFill>
                  <a:schemeClr val="tx2"/>
                </a:solidFill>
              </a:rPr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b="1" dirty="0"/>
          </a:p>
        </p:txBody>
      </p:sp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3" name="Picture 5" descr="C:\Users\mazo\Desktop\praha 16.4\01 vitríny\_DSC8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1772816"/>
            <a:ext cx="3248223" cy="48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51" y="2780928"/>
            <a:ext cx="4667821" cy="262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215063" cy="57943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cs-CZ" sz="2800" b="1" dirty="0" smtClean="0">
                <a:solidFill>
                  <a:schemeClr val="tx2"/>
                </a:solidFill>
              </a:rPr>
              <a:t>Praktické </a:t>
            </a:r>
            <a:r>
              <a:rPr lang="cs-CZ" sz="2800" b="1" dirty="0">
                <a:solidFill>
                  <a:schemeClr val="tx2"/>
                </a:solidFill>
              </a:rPr>
              <a:t>ukázky jednoduchých úprav pro možnosti řízení mikroklimatu </a:t>
            </a:r>
            <a:br>
              <a:rPr lang="cs-CZ" sz="2800" b="1" dirty="0">
                <a:solidFill>
                  <a:schemeClr val="tx2"/>
                </a:solidFill>
              </a:rPr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b="1" dirty="0"/>
          </a:p>
        </p:txBody>
      </p:sp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0" name="Picture 2" descr="C:\Users\mazo\Desktop\praha 16.4\01 vitríny\_DSC81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4" y="1412776"/>
            <a:ext cx="5351948" cy="3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zo\Desktop\praha 16.4\01 vitríny\_DSC8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2650"/>
            <a:ext cx="3963066" cy="26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obrázek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9542"/>
            <a:ext cx="2329923" cy="13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/>
          <p:nvPr/>
        </p:nvPicPr>
        <p:blipFill>
          <a:blip r:embed="rId7"/>
          <a:srcRect t="17059" b="8529"/>
          <a:stretch>
            <a:fillRect/>
          </a:stretch>
        </p:blipFill>
        <p:spPr bwMode="auto">
          <a:xfrm>
            <a:off x="6077689" y="2852936"/>
            <a:ext cx="27615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7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b="1" dirty="0" smtClean="0"/>
              <a:t>Používání silikagelu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Účinek silikagelu jako vysoušedla nebo pufru je podmíněn dostatečným utěsněním kontrolovaného prostoru </a:t>
            </a:r>
          </a:p>
          <a:p>
            <a:pPr lvl="1"/>
            <a:r>
              <a:rPr lang="cs-CZ" sz="1600" dirty="0" smtClean="0"/>
              <a:t>Vitríny splňující nejvyšší nároky na těsnost spojů vykazují  max. 10% výměnu vzduchu za den. (kontrola měřením úbytku CO2, který je pumpou dodán do vitríny)</a:t>
            </a:r>
          </a:p>
          <a:p>
            <a:r>
              <a:rPr lang="cs-CZ" sz="1800" dirty="0" smtClean="0"/>
              <a:t>Pro stabilizaci vnitřního mikroklimatu je potřeba několik dní, pokud prostor obsahuje ve větším množství organické materiály  např. dřevo (obdobně jako silikagel reagují tyto materiály jako pufr pro tlumení výkyvů RV)</a:t>
            </a:r>
          </a:p>
          <a:p>
            <a:r>
              <a:rPr lang="cs-CZ" sz="1800" dirty="0" smtClean="0"/>
              <a:t>Silikagel nesmí být v přímém kontaktu  s muzejními předměty (zejména kovy – adsorbovaná voda se nachází na povrchu granulátu)</a:t>
            </a:r>
          </a:p>
          <a:p>
            <a:pPr lvl="1"/>
            <a:r>
              <a:rPr lang="cs-CZ" sz="1400" dirty="0" smtClean="0"/>
              <a:t>Nepoužívat  silikagely obsahující  korozivní složky (barevné indikátory)  - </a:t>
            </a:r>
            <a:r>
              <a:rPr lang="cs-CZ" sz="1600" dirty="0" smtClean="0"/>
              <a:t>chloridy, bromidy, fluoridy, kyseliny!</a:t>
            </a:r>
            <a:r>
              <a:rPr lang="cs-CZ" sz="1400" dirty="0" smtClean="0"/>
              <a:t> </a:t>
            </a:r>
          </a:p>
          <a:p>
            <a:r>
              <a:rPr lang="cs-CZ" sz="1800" dirty="0" smtClean="0"/>
              <a:t>Při přesypávání volného granulátu je nutné pracovat s ochrannou maskou a rukavicemi – uvolňovaný prach může poškodit plíce, vysušuje povrch kůže!</a:t>
            </a:r>
            <a:endParaRPr lang="cs-CZ" sz="1800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cs-CZ" b="1" dirty="0" smtClean="0"/>
              <a:t>Dávkování silikagelu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Odhadnutí potřebného množství silikagelu je ovlivněno těmito faktory:</a:t>
            </a:r>
          </a:p>
          <a:p>
            <a:pPr lvl="1"/>
            <a:r>
              <a:rPr lang="cs-CZ" sz="1800" dirty="0" smtClean="0"/>
              <a:t>Těsností vitríny (boxu)</a:t>
            </a:r>
          </a:p>
          <a:p>
            <a:pPr lvl="1"/>
            <a:r>
              <a:rPr lang="cs-CZ" sz="1800" dirty="0" smtClean="0"/>
              <a:t> Vlhkostním spádem mezi vitrínou a okolím (rozdíl mezi RV uvnitř a vně)</a:t>
            </a:r>
          </a:p>
          <a:p>
            <a:pPr lvl="1"/>
            <a:r>
              <a:rPr lang="cs-CZ" sz="1800" dirty="0" smtClean="0"/>
              <a:t>Objemem vitríny</a:t>
            </a:r>
          </a:p>
          <a:p>
            <a:pPr lvl="1"/>
            <a:r>
              <a:rPr lang="cs-CZ" sz="1800" dirty="0" smtClean="0"/>
              <a:t>Charakterem předmětů uvnitř vitríny (organické materiály)4</a:t>
            </a:r>
          </a:p>
          <a:p>
            <a:r>
              <a:rPr lang="cs-CZ" sz="2400" dirty="0" smtClean="0"/>
              <a:t>Zpravidla se počítá s 3 – 7 kg/m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 vitríny (dle druhu silikagelu – až 20 kg/m3) </a:t>
            </a:r>
          </a:p>
          <a:p>
            <a:pPr lvl="1"/>
            <a:r>
              <a:rPr lang="cs-CZ" sz="1800" dirty="0" smtClean="0"/>
              <a:t> Dávkování je vhodné zkonzultovat s výrobcem</a:t>
            </a:r>
          </a:p>
          <a:p>
            <a:pPr lvl="1"/>
            <a:r>
              <a:rPr lang="cs-CZ" sz="1800" dirty="0" smtClean="0"/>
              <a:t>Průběžně je nutné monitorovat RV a popřípadě přidat/ubrat potřebné množství silikagelu.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  <p:pic>
        <p:nvPicPr>
          <p:cNvPr id="4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409575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400" dirty="0" smtClean="0"/>
              <a:t>ČERVENÁK, J.: Prvky ovlivňující optimální parametry mikroklimatu památek. In: Památky a vnitřní klima. Seminář STOP, Praha 1998, s.14-18.</a:t>
            </a:r>
          </a:p>
          <a:p>
            <a:r>
              <a:rPr lang="cs-CZ" sz="1400" dirty="0" smtClean="0"/>
              <a:t>DROZENOVÁ, J.: Vliv návštěvnosti na klima v hlavní budově Národního muzea. In: Sborník z konzervátorského a restaurátorského semináře konaného ve dnech 16-18. září 2003. Brno 2003, s. 46 – 48. </a:t>
            </a:r>
          </a:p>
          <a:p>
            <a:r>
              <a:rPr lang="cs-CZ" sz="1400" dirty="0" smtClean="0"/>
              <a:t>DVOŘÁK, M.: Negativní faktory působící na muzejní a galerijní exponáty. In: Sborník přednášek z odborného semináře konaného ve dnech 6.-8. března 2000 v Národním muzeu, Praha 2000, s. 19-24. </a:t>
            </a:r>
          </a:p>
          <a:p>
            <a:r>
              <a:rPr lang="cs-CZ" sz="1400" dirty="0" smtClean="0"/>
              <a:t>FÁRA, P.: Vybrané možnosti úpravy klimatu staveb. In: Památky a vnitřní klima. Seminář STOP, Praha 1998, s. 11-13. </a:t>
            </a:r>
            <a:r>
              <a:rPr lang="de-DE" sz="1400" dirty="0" smtClean="0"/>
              <a:t>JOSEF, J.: </a:t>
            </a:r>
            <a:r>
              <a:rPr lang="de-DE" sz="1400" dirty="0" err="1" smtClean="0"/>
              <a:t>Mikroklimatické</a:t>
            </a:r>
            <a:r>
              <a:rPr lang="de-DE" sz="1400" dirty="0" smtClean="0"/>
              <a:t> </a:t>
            </a:r>
            <a:r>
              <a:rPr lang="de-DE" sz="1400" dirty="0" err="1" smtClean="0"/>
              <a:t>podmínky</a:t>
            </a:r>
            <a:r>
              <a:rPr lang="de-DE" sz="1400" dirty="0" smtClean="0"/>
              <a:t> </a:t>
            </a:r>
            <a:r>
              <a:rPr lang="de-DE" sz="1400" dirty="0" err="1" smtClean="0"/>
              <a:t>prostředí</a:t>
            </a:r>
            <a:r>
              <a:rPr lang="de-DE" sz="1400" dirty="0" smtClean="0"/>
              <a:t> a </a:t>
            </a:r>
            <a:r>
              <a:rPr lang="de-DE" sz="1400" dirty="0" err="1" smtClean="0"/>
              <a:t>vlhkost</a:t>
            </a:r>
            <a:r>
              <a:rPr lang="de-DE" sz="1400" dirty="0" smtClean="0"/>
              <a:t> </a:t>
            </a:r>
            <a:r>
              <a:rPr lang="de-DE" sz="1400" dirty="0" err="1" smtClean="0"/>
              <a:t>sbírkových</a:t>
            </a:r>
            <a:r>
              <a:rPr lang="de-DE" sz="1400" dirty="0" smtClean="0"/>
              <a:t> </a:t>
            </a:r>
            <a:r>
              <a:rPr lang="de-DE" sz="1400" dirty="0" err="1" smtClean="0"/>
              <a:t>předmětů</a:t>
            </a:r>
            <a:r>
              <a:rPr lang="de-DE" sz="1400" dirty="0" smtClean="0"/>
              <a:t>. </a:t>
            </a:r>
            <a:r>
              <a:rPr lang="cs-CZ" sz="1400" dirty="0" smtClean="0"/>
              <a:t>In: Sborník z konference konzervátorů a restaurátorů. Brno 2007, s. 64 – 67.</a:t>
            </a:r>
          </a:p>
          <a:p>
            <a:r>
              <a:rPr lang="cs-CZ" sz="1400" dirty="0" smtClean="0"/>
              <a:t>JAKUBEC, P.: Autonomní systémy monitorování prostředí, In: Bezpečnost práce při provádění konzervátorsko-restaurátorských prací, Metodický list. Brno 1996, s. 34 - 37.</a:t>
            </a:r>
          </a:p>
          <a:p>
            <a:r>
              <a:rPr lang="cs-CZ" sz="1400" dirty="0" smtClean="0"/>
              <a:t>Kol.: Preventivní ochrana sbírkových předmětů, Praha 2000, 68 s.</a:t>
            </a:r>
          </a:p>
          <a:p>
            <a:r>
              <a:rPr lang="cs-CZ" sz="1400" dirty="0" smtClean="0"/>
              <a:t>KOPECKÁ, I. a kol.: Preventivní péče o historické objekty a sbírky v nich uložené. SÚPP, Praha 2002, 106 s.</a:t>
            </a:r>
          </a:p>
          <a:p>
            <a:r>
              <a:rPr lang="cs-CZ" sz="1400" dirty="0" err="1" smtClean="0"/>
              <a:t>Michalski</a:t>
            </a:r>
            <a:r>
              <a:rPr lang="cs-CZ" sz="1400" dirty="0" smtClean="0"/>
              <a:t>  S.: </a:t>
            </a:r>
            <a:r>
              <a:rPr lang="cs-CZ" sz="1400" dirty="0" err="1" smtClean="0"/>
              <a:t>Incorrect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Temperature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</a:t>
            </a:r>
            <a:r>
              <a:rPr lang="cs-CZ" sz="1400" dirty="0" err="1" smtClean="0"/>
              <a:t>Relative</a:t>
            </a:r>
            <a:r>
              <a:rPr lang="cs-CZ" sz="1400" dirty="0" smtClean="0"/>
              <a:t> Humidity, CCI, 2010.</a:t>
            </a:r>
          </a:p>
          <a:p>
            <a:r>
              <a:rPr lang="cs-CZ" sz="1400" dirty="0" err="1" smtClean="0"/>
              <a:t>Padfield</a:t>
            </a:r>
            <a:r>
              <a:rPr lang="cs-CZ" sz="1400" dirty="0" smtClean="0"/>
              <a:t> T.: </a:t>
            </a:r>
            <a:r>
              <a:rPr lang="cs-CZ" sz="1400" dirty="0" err="1" smtClean="0"/>
              <a:t>Conservation</a:t>
            </a:r>
            <a:r>
              <a:rPr lang="cs-CZ" sz="1400" dirty="0" smtClean="0"/>
              <a:t> </a:t>
            </a:r>
            <a:r>
              <a:rPr lang="cs-CZ" sz="1400" dirty="0" err="1" smtClean="0"/>
              <a:t>Physics</a:t>
            </a:r>
            <a:r>
              <a:rPr lang="cs-CZ" sz="1400" dirty="0" smtClean="0"/>
              <a:t>,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conservationphysics.org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appx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pubs.php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STRAKA, R. Preventivní péče. In ĎUROVIČ, M. a kol.: Restaurování a konzervování archiválií a knih. Praha 2002, s. 79 – 198.</a:t>
            </a:r>
          </a:p>
          <a:p>
            <a:r>
              <a:rPr lang="cs-CZ" sz="1400" dirty="0" smtClean="0"/>
              <a:t>THOMSON, G.: </a:t>
            </a:r>
            <a:r>
              <a:rPr lang="cs-CZ" sz="1400" dirty="0" err="1" smtClean="0"/>
              <a:t>The</a:t>
            </a:r>
            <a:r>
              <a:rPr lang="cs-CZ" sz="1400" dirty="0" smtClean="0"/>
              <a:t> Museum </a:t>
            </a:r>
            <a:r>
              <a:rPr lang="cs-CZ" sz="1400" dirty="0" err="1" smtClean="0"/>
              <a:t>Enviroment</a:t>
            </a:r>
            <a:r>
              <a:rPr lang="cs-CZ" sz="1400" dirty="0" smtClean="0"/>
              <a:t>. Oxford 2002, 293 s. </a:t>
            </a:r>
          </a:p>
          <a:p>
            <a:endParaRPr lang="cs-CZ" sz="11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747713" y="126876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535" y="41151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9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KHM – centrální depozitáře </a:t>
            </a:r>
            <a:r>
              <a:rPr lang="cs-CZ" dirty="0" err="1" smtClean="0"/>
              <a:t>Himberg</a:t>
            </a:r>
            <a:r>
              <a:rPr lang="cs-CZ" dirty="0" smtClean="0"/>
              <a:t> (Rakousko)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0825" t="31136" r="21443" b="48351"/>
          <a:stretch/>
        </p:blipFill>
        <p:spPr bwMode="auto">
          <a:xfrm>
            <a:off x="467544" y="1988840"/>
            <a:ext cx="8568952" cy="2004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62948" y="1404918"/>
            <a:ext cx="742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Rok  stavby 2010 – 2011; 12 000 m2 (4 patra); investice 9, 7 mil. EUR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660232" y="44371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32772" r="29335" b="19974"/>
          <a:stretch/>
        </p:blipFill>
        <p:spPr bwMode="auto">
          <a:xfrm>
            <a:off x="4948312" y="4095570"/>
            <a:ext cx="3960811" cy="2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7873" y="4193210"/>
            <a:ext cx="4557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Tepelná čerpadla – 32 sond v hloubce 100 m:</a:t>
            </a:r>
          </a:p>
          <a:p>
            <a:r>
              <a:rPr lang="cs-CZ" dirty="0" smtClean="0"/>
              <a:t>Stabilní klima:  RV 50 %</a:t>
            </a:r>
          </a:p>
          <a:p>
            <a:r>
              <a:rPr lang="cs-CZ" dirty="0" smtClean="0"/>
              <a:t>T 20 °C , 35 cm tlustý </a:t>
            </a:r>
            <a:r>
              <a:rPr lang="cs-CZ" dirty="0" smtClean="0"/>
              <a:t>betonový </a:t>
            </a:r>
            <a:r>
              <a:rPr lang="cs-CZ" dirty="0" smtClean="0"/>
              <a:t>sendvič</a:t>
            </a:r>
            <a:endParaRPr lang="cs-CZ" dirty="0"/>
          </a:p>
        </p:txBody>
      </p:sp>
      <p:pic>
        <p:nvPicPr>
          <p:cNvPr id="12" name="Obrázek 20" descr="logo_MCK_barva_poziti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2186" y="341539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475656" y="58161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Depozitář  </a:t>
            </a:r>
            <a:r>
              <a:rPr lang="cs-CZ" dirty="0" err="1" smtClean="0"/>
              <a:t>Kunsthistorishes</a:t>
            </a:r>
            <a:r>
              <a:rPr lang="cs-CZ" dirty="0" smtClean="0"/>
              <a:t> Museum, </a:t>
            </a:r>
            <a:r>
              <a:rPr lang="cs-CZ" dirty="0" err="1" smtClean="0"/>
              <a:t>Himberg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9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370381"/>
            <a:ext cx="8326648" cy="528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– Depozitář Slováckého muzea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64779" y="508518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Depozitář Slováckého muzea v Uherském Hradišti </a:t>
            </a:r>
            <a:r>
              <a:rPr lang="cs-CZ" sz="1600" dirty="0" smtClean="0"/>
              <a:t> (bývalá kasárna) – etnografie, stabilní klima, bez AC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96717" y="1700808"/>
            <a:ext cx="386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2010/2011 depozitář roční záznam (RV 45 – 50 %; T 20 – 24 °C)</a:t>
            </a:r>
            <a:endParaRPr lang="cs-CZ" dirty="0"/>
          </a:p>
        </p:txBody>
      </p:sp>
      <p:pic>
        <p:nvPicPr>
          <p:cNvPr id="9" name="Obrázek 20" descr="logo_MCK_barva_poziti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385082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2910" y="357166"/>
            <a:ext cx="730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MUZEJNÍ  REALITA  </a:t>
            </a:r>
            <a:endParaRPr lang="cs-CZ" sz="2400" b="1" dirty="0">
              <a:solidFill>
                <a:srgbClr val="003366"/>
              </a:solidFill>
            </a:endParaRPr>
          </a:p>
        </p:txBody>
      </p:sp>
      <p:pic>
        <p:nvPicPr>
          <p:cNvPr id="8" name="Obrázek 18" descr="budova perspektiva.jpg"/>
          <p:cNvPicPr>
            <a:picLocks/>
          </p:cNvPicPr>
          <p:nvPr/>
        </p:nvPicPr>
        <p:blipFill>
          <a:blip r:embed="rId4"/>
          <a:srcRect b="1913"/>
          <a:stretch>
            <a:fillRect/>
          </a:stretch>
        </p:blipFill>
        <p:spPr bwMode="auto">
          <a:xfrm>
            <a:off x="928662" y="1142984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Obrázek 14" descr="DSC_015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30103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 descr="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786322"/>
            <a:ext cx="2476504" cy="18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Alena II\MCK aktivity\prezentace\Řečkovice II\DSCN03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214422"/>
            <a:ext cx="2667019" cy="2000264"/>
          </a:xfrm>
          <a:prstGeom prst="rect">
            <a:avLst/>
          </a:prstGeom>
          <a:noFill/>
        </p:spPr>
      </p:pic>
      <p:pic>
        <p:nvPicPr>
          <p:cNvPr id="14" name="Obrázek 13" descr="Depozitář_exteri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3500438"/>
            <a:ext cx="2791287" cy="1857388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>
            <a:off x="4000496" y="3143248"/>
            <a:ext cx="150019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sbírkový předmět</a:t>
            </a:r>
            <a:endParaRPr lang="cs-CZ" dirty="0"/>
          </a:p>
        </p:txBody>
      </p:sp>
      <p:sp>
        <p:nvSpPr>
          <p:cNvPr id="18" name="Šipka nahoru 17"/>
          <p:cNvSpPr/>
          <p:nvPr/>
        </p:nvSpPr>
        <p:spPr>
          <a:xfrm>
            <a:off x="4429124" y="2714620"/>
            <a:ext cx="500066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eva 18"/>
          <p:cNvSpPr/>
          <p:nvPr/>
        </p:nvSpPr>
        <p:spPr>
          <a:xfrm>
            <a:off x="3428992" y="3571876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4500562" y="4286256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5572132" y="357187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51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2910" y="357166"/>
            <a:ext cx="730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MUZEJNÍ REALITA </a:t>
            </a:r>
            <a:endParaRPr lang="cs-CZ" sz="2400" b="1" dirty="0">
              <a:solidFill>
                <a:srgbClr val="003366"/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4"/>
          <a:srcRect t="14412" b="7941"/>
          <a:stretch>
            <a:fillRect/>
          </a:stretch>
        </p:blipFill>
        <p:spPr bwMode="auto">
          <a:xfrm>
            <a:off x="4071934" y="1142984"/>
            <a:ext cx="43577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/>
          <p:nvPr/>
        </p:nvPicPr>
        <p:blipFill>
          <a:blip r:embed="rId5"/>
          <a:srcRect t="17059" b="8529"/>
          <a:stretch>
            <a:fillRect/>
          </a:stretch>
        </p:blipFill>
        <p:spPr bwMode="auto">
          <a:xfrm>
            <a:off x="4572000" y="3929066"/>
            <a:ext cx="4357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4714876" y="300037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tx2"/>
                </a:solidFill>
              </a:rPr>
              <a:t>Exteriér, TMB, červen 2014:</a:t>
            </a:r>
          </a:p>
          <a:p>
            <a:pPr algn="r"/>
            <a:r>
              <a:rPr lang="cs-CZ" b="1" dirty="0" smtClean="0">
                <a:solidFill>
                  <a:schemeClr val="tx2"/>
                </a:solidFill>
              </a:rPr>
              <a:t>RV cca 30 až 80 %, T cca 12 – 28 °C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29124" y="592933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tx2"/>
                </a:solidFill>
              </a:rPr>
              <a:t>Interiér expozice bez klimatizace, TMB, červen 2014: RV cca 35 až 50 %, T 24 – 27 °C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5720" y="592933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tx2"/>
                </a:solidFill>
              </a:rPr>
              <a:t>Interiér s klimatizací, TMB, červen 2014: RV 40 až 45 %, T 13 – 15 °C </a:t>
            </a:r>
          </a:p>
          <a:p>
            <a:pPr algn="r"/>
            <a:r>
              <a:rPr lang="cs-CZ" b="1" dirty="0" smtClean="0">
                <a:solidFill>
                  <a:schemeClr val="tx2"/>
                </a:solidFill>
              </a:rPr>
              <a:t>(depozitář negativů na skle)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7" name="Obrázek 16"/>
          <p:cNvPicPr/>
          <p:nvPr/>
        </p:nvPicPr>
        <p:blipFill>
          <a:blip r:embed="rId6"/>
          <a:srcRect t="17500" b="8382"/>
          <a:stretch>
            <a:fillRect/>
          </a:stretch>
        </p:blipFill>
        <p:spPr bwMode="auto">
          <a:xfrm>
            <a:off x="142844" y="4000504"/>
            <a:ext cx="39290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8" descr="budova perspektiva.jpg"/>
          <p:cNvPicPr>
            <a:picLocks/>
          </p:cNvPicPr>
          <p:nvPr/>
        </p:nvPicPr>
        <p:blipFill>
          <a:blip r:embed="rId7"/>
          <a:srcRect b="1913"/>
          <a:stretch>
            <a:fillRect/>
          </a:stretch>
        </p:blipFill>
        <p:spPr bwMode="auto">
          <a:xfrm>
            <a:off x="428596" y="1214422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20" name="Přímá spojovací šipka 19"/>
          <p:cNvCxnSpPr/>
          <p:nvPr/>
        </p:nvCxnSpPr>
        <p:spPr>
          <a:xfrm rot="5400000">
            <a:off x="1715274" y="364252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2143108" y="3357562"/>
            <a:ext cx="300039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leva 24"/>
          <p:cNvSpPr/>
          <p:nvPr/>
        </p:nvSpPr>
        <p:spPr>
          <a:xfrm>
            <a:off x="3643306" y="2000240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96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642910" y="357166"/>
            <a:ext cx="7300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Depozitář TMB, </a:t>
            </a:r>
            <a:r>
              <a:rPr lang="cs-CZ" sz="2400" b="1" dirty="0" err="1" smtClean="0">
                <a:solidFill>
                  <a:srgbClr val="003366"/>
                </a:solidFill>
              </a:rPr>
              <a:t>Brno</a:t>
            </a:r>
            <a:r>
              <a:rPr lang="cs-CZ" sz="2400" b="1" dirty="0" smtClean="0">
                <a:solidFill>
                  <a:srgbClr val="003366"/>
                </a:solidFill>
              </a:rPr>
              <a:t>-</a:t>
            </a:r>
            <a:r>
              <a:rPr lang="cs-CZ" sz="2400" b="1" dirty="0" err="1" smtClean="0">
                <a:solidFill>
                  <a:srgbClr val="003366"/>
                </a:solidFill>
              </a:rPr>
              <a:t>Židenice</a:t>
            </a:r>
            <a:endParaRPr lang="cs-CZ" sz="2400" b="1" dirty="0">
              <a:solidFill>
                <a:srgbClr val="003366"/>
              </a:solidFill>
            </a:endParaRPr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_DSC6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8890" y="1142984"/>
            <a:ext cx="3220762" cy="214314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57158" y="3500438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cs-CZ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sbírkový fond muzea (řemesla, technika domácnosti, zbraně, geodézie atd.)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dvou podlažní zděná budova (</a:t>
            </a:r>
            <a:r>
              <a:rPr lang="cs-CZ" b="1" dirty="0" err="1" smtClean="0">
                <a:solidFill>
                  <a:schemeClr val="tx2"/>
                </a:solidFill>
              </a:rPr>
              <a:t>tl</a:t>
            </a:r>
            <a:r>
              <a:rPr lang="cs-CZ" b="1" dirty="0" smtClean="0">
                <a:solidFill>
                  <a:schemeClr val="tx2"/>
                </a:solidFill>
              </a:rPr>
              <a:t>. zdí 60 cm), betonová podlaha, omezený přístup světla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epozitář_exte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31147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_DSC59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8975" y="3714752"/>
            <a:ext cx="32221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79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 flipV="1">
            <a:off x="747713" y="914400"/>
            <a:ext cx="7481887" cy="9525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642910" y="357166"/>
            <a:ext cx="7300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003366"/>
                </a:solidFill>
              </a:rPr>
              <a:t>Depozitář TMB, </a:t>
            </a:r>
            <a:r>
              <a:rPr lang="cs-CZ" sz="2400" b="1" dirty="0" err="1" smtClean="0">
                <a:solidFill>
                  <a:srgbClr val="003366"/>
                </a:solidFill>
              </a:rPr>
              <a:t>Brno</a:t>
            </a:r>
            <a:r>
              <a:rPr lang="cs-CZ" sz="2400" b="1" dirty="0" smtClean="0">
                <a:solidFill>
                  <a:srgbClr val="003366"/>
                </a:solidFill>
              </a:rPr>
              <a:t>-</a:t>
            </a:r>
            <a:r>
              <a:rPr lang="cs-CZ" sz="2400" b="1" dirty="0" err="1" smtClean="0">
                <a:solidFill>
                  <a:srgbClr val="003366"/>
                </a:solidFill>
              </a:rPr>
              <a:t>Židenice</a:t>
            </a:r>
            <a:endParaRPr lang="cs-CZ" sz="2400" b="1" dirty="0" smtClean="0">
              <a:solidFill>
                <a:srgbClr val="003366"/>
              </a:solidFill>
            </a:endParaRPr>
          </a:p>
          <a:p>
            <a:endParaRPr lang="cs-CZ" sz="2400" b="1" dirty="0">
              <a:solidFill>
                <a:srgbClr val="003366"/>
              </a:solidFill>
            </a:endParaRPr>
          </a:p>
        </p:txBody>
      </p:sp>
      <p:pic>
        <p:nvPicPr>
          <p:cNvPr id="8200" name="Obrázek 20" descr="logo_MCK_barva_pozit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2166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Regál 02_1_144C_norma_percent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1951" y="1142984"/>
            <a:ext cx="533894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flipH="1">
            <a:off x="4071934" y="1643050"/>
            <a:ext cx="504825" cy="1905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 flipH="1" flipV="1">
            <a:off x="4643438" y="3000372"/>
            <a:ext cx="504825" cy="228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TextovéPole 9"/>
          <p:cNvSpPr txBox="1"/>
          <p:nvPr/>
        </p:nvSpPr>
        <p:spPr>
          <a:xfrm>
            <a:off x="1142976" y="421481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Průměrná roční RV 53 %, T 15 °C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Sezónní cyklus: zimní T 10 – 15 °C; RV 43 – 55 %; letní T 15 – 25 °C, RV 55 – 65 % (přechod 10 % během měsíce) – fialová křivka středního klouzavého průměru </a:t>
            </a:r>
            <a:r>
              <a:rPr lang="cs-CZ" b="1" dirty="0" err="1" smtClean="0">
                <a:solidFill>
                  <a:schemeClr val="tx2"/>
                </a:solidFill>
              </a:rPr>
              <a:t>RHma</a:t>
            </a:r>
            <a:endParaRPr lang="cs-CZ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Krátkodobé výkyvy – zelené křivky 7. a 93. percentilu </a:t>
            </a:r>
            <a:r>
              <a:rPr lang="cs-CZ" b="1" dirty="0" err="1" smtClean="0">
                <a:solidFill>
                  <a:schemeClr val="tx2"/>
                </a:solidFill>
              </a:rPr>
              <a:t>RHma</a:t>
            </a:r>
            <a:r>
              <a:rPr lang="cs-CZ" b="1" dirty="0" smtClean="0">
                <a:solidFill>
                  <a:schemeClr val="tx2"/>
                </a:solidFill>
              </a:rPr>
              <a:t> (cca ± 6 %)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/>
                </a:solidFill>
              </a:rPr>
              <a:t>Nepřijatelný výkyv – </a:t>
            </a:r>
            <a:r>
              <a:rPr lang="cs-CZ" b="1" dirty="0" err="1" smtClean="0">
                <a:solidFill>
                  <a:schemeClr val="tx2"/>
                </a:solidFill>
              </a:rPr>
              <a:t>měs</a:t>
            </a:r>
            <a:r>
              <a:rPr lang="cs-CZ" b="1" dirty="0" smtClean="0">
                <a:solidFill>
                  <a:schemeClr val="tx2"/>
                </a:solidFill>
              </a:rPr>
              <a:t>. červen RV 80 %, srpen RV 40 %</a:t>
            </a:r>
          </a:p>
          <a:p>
            <a:pPr marL="342900" indent="-342900">
              <a:buFont typeface="Arial" pitchFamily="34" charset="0"/>
              <a:buChar char="•"/>
            </a:pP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9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3383</Words>
  <Application>Microsoft Office PowerPoint</Application>
  <PresentationFormat>Předvádění na obrazovce (4:3)</PresentationFormat>
  <Paragraphs>320</Paragraphs>
  <Slides>36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Prezentace aplikace PowerPoint</vt:lpstr>
      <vt:lpstr>Prezentace aplikace PowerPoint</vt:lpstr>
      <vt:lpstr>Prezentace aplikace PowerPoint</vt:lpstr>
      <vt:lpstr>KHM – centrální depozitáře Himberg (Rakousko)</vt:lpstr>
      <vt:lpstr>Příklady – Depozitář Slováckého muzea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vlhkosti</vt:lpstr>
      <vt:lpstr>Doporučené hodnoty RV/T</vt:lpstr>
      <vt:lpstr>Biologické poškození</vt:lpstr>
      <vt:lpstr>Koroze kovů</vt:lpstr>
      <vt:lpstr>Mechanické změny </vt:lpstr>
      <vt:lpstr>Měření RV</vt:lpstr>
      <vt:lpstr>Měření RV/T</vt:lpstr>
      <vt:lpstr>Měření RV/T</vt:lpstr>
      <vt:lpstr>Prezentace aplikace PowerPoint</vt:lpstr>
      <vt:lpstr>Jiné možnosti Regulace RV/T</vt:lpstr>
      <vt:lpstr>Prezentace aplikace PowerPoint</vt:lpstr>
      <vt:lpstr>Aklimatizace předmětů</vt:lpstr>
      <vt:lpstr>Řízené větrání</vt:lpstr>
      <vt:lpstr>Vytápění</vt:lpstr>
      <vt:lpstr>Vytápění</vt:lpstr>
      <vt:lpstr>Možnosti zvlhčování</vt:lpstr>
      <vt:lpstr>Možnosti zvlhčování</vt:lpstr>
      <vt:lpstr>Odvlhčovací přístroje</vt:lpstr>
      <vt:lpstr>Sorpční materiály</vt:lpstr>
      <vt:lpstr>Typy silikagelu  </vt:lpstr>
      <vt:lpstr>Stabilní vzduchotechnická zařízení</vt:lpstr>
      <vt:lpstr>Praktické ukázky jednoduchých úprav pro možnosti řízení mikroklimatu   </vt:lpstr>
      <vt:lpstr>Praktické ukázky jednoduchých úprav pro možnosti řízení mikroklimatu   </vt:lpstr>
      <vt:lpstr>Používání silikagelu</vt:lpstr>
      <vt:lpstr>Dávkování silikagelu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mazo</dc:creator>
  <cp:lastModifiedBy>Lab</cp:lastModifiedBy>
  <cp:revision>22</cp:revision>
  <dcterms:created xsi:type="dcterms:W3CDTF">2015-04-15T12:09:11Z</dcterms:created>
  <dcterms:modified xsi:type="dcterms:W3CDTF">2015-05-15T08:55:35Z</dcterms:modified>
</cp:coreProperties>
</file>