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83" r:id="rId3"/>
    <p:sldId id="284" r:id="rId4"/>
    <p:sldId id="257" r:id="rId5"/>
    <p:sldId id="267" r:id="rId6"/>
    <p:sldId id="282" r:id="rId7"/>
    <p:sldId id="258" r:id="rId8"/>
    <p:sldId id="259" r:id="rId9"/>
    <p:sldId id="261" r:id="rId10"/>
    <p:sldId id="260" r:id="rId11"/>
    <p:sldId id="263" r:id="rId12"/>
    <p:sldId id="262" r:id="rId13"/>
    <p:sldId id="264" r:id="rId14"/>
    <p:sldId id="265" r:id="rId15"/>
    <p:sldId id="266" r:id="rId16"/>
    <p:sldId id="268" r:id="rId17"/>
    <p:sldId id="269" r:id="rId18"/>
    <p:sldId id="276" r:id="rId19"/>
    <p:sldId id="277" r:id="rId20"/>
    <p:sldId id="279" r:id="rId21"/>
    <p:sldId id="278" r:id="rId22"/>
    <p:sldId id="280" r:id="rId23"/>
    <p:sldId id="270" r:id="rId24"/>
    <p:sldId id="271" r:id="rId25"/>
    <p:sldId id="273" r:id="rId26"/>
    <p:sldId id="272" r:id="rId27"/>
    <p:sldId id="274" r:id="rId28"/>
    <p:sldId id="275" r:id="rId2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8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21E78-AB6F-41C5-AB1C-B4CC6829047E}" type="datetimeFigureOut">
              <a:rPr lang="cs-CZ" smtClean="0"/>
              <a:t>10.05.2016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8361C-1066-416F-A669-26FED16AE8B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21E78-AB6F-41C5-AB1C-B4CC6829047E}" type="datetimeFigureOut">
              <a:rPr lang="cs-CZ" smtClean="0"/>
              <a:t>10.05.2016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8361C-1066-416F-A669-26FED16AE8B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21E78-AB6F-41C5-AB1C-B4CC6829047E}" type="datetimeFigureOut">
              <a:rPr lang="cs-CZ" smtClean="0"/>
              <a:t>10.05.2016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8361C-1066-416F-A669-26FED16AE8BE}" type="slidenum">
              <a:rPr lang="cs-CZ" smtClean="0"/>
              <a:t>‹#›</a:t>
            </a:fld>
            <a:endParaRPr lang="cs-CZ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21E78-AB6F-41C5-AB1C-B4CC6829047E}" type="datetimeFigureOut">
              <a:rPr lang="cs-CZ" smtClean="0"/>
              <a:t>10.05.2016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8361C-1066-416F-A669-26FED16AE8BE}" type="slidenum">
              <a:rPr lang="cs-CZ" smtClean="0"/>
              <a:t>‹#›</a:t>
            </a:fld>
            <a:endParaRPr lang="cs-CZ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21E78-AB6F-41C5-AB1C-B4CC6829047E}" type="datetimeFigureOut">
              <a:rPr lang="cs-CZ" smtClean="0"/>
              <a:t>10.05.2016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8361C-1066-416F-A669-26FED16AE8B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21E78-AB6F-41C5-AB1C-B4CC6829047E}" type="datetimeFigureOut">
              <a:rPr lang="cs-CZ" smtClean="0"/>
              <a:t>10.05.2016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8361C-1066-416F-A669-26FED16AE8BE}" type="slidenum">
              <a:rPr lang="cs-CZ" smtClean="0"/>
              <a:t>‹#›</a:t>
            </a:fld>
            <a:endParaRPr lang="cs-CZ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21E78-AB6F-41C5-AB1C-B4CC6829047E}" type="datetimeFigureOut">
              <a:rPr lang="cs-CZ" smtClean="0"/>
              <a:t>10.05.2016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8361C-1066-416F-A669-26FED16AE8B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21E78-AB6F-41C5-AB1C-B4CC6829047E}" type="datetimeFigureOut">
              <a:rPr lang="cs-CZ" smtClean="0"/>
              <a:t>10.05.2016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8361C-1066-416F-A669-26FED16AE8B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21E78-AB6F-41C5-AB1C-B4CC6829047E}" type="datetimeFigureOut">
              <a:rPr lang="cs-CZ" smtClean="0"/>
              <a:t>10.05.2016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8361C-1066-416F-A669-26FED16AE8B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21E78-AB6F-41C5-AB1C-B4CC6829047E}" type="datetimeFigureOut">
              <a:rPr lang="cs-CZ" smtClean="0"/>
              <a:t>10.05.2016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8361C-1066-416F-A669-26FED16AE8BE}" type="slidenum">
              <a:rPr lang="cs-CZ" smtClean="0"/>
              <a:t>‹#›</a:t>
            </a:fld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21E78-AB6F-41C5-AB1C-B4CC6829047E}" type="datetimeFigureOut">
              <a:rPr lang="cs-CZ" smtClean="0"/>
              <a:t>10.05.2016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8361C-1066-416F-A669-26FED16AE8BE}" type="slidenum">
              <a:rPr lang="cs-CZ" smtClean="0"/>
              <a:t>‹#›</a:t>
            </a:fld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25321E78-AB6F-41C5-AB1C-B4CC6829047E}" type="datetimeFigureOut">
              <a:rPr lang="cs-CZ" smtClean="0"/>
              <a:t>10.05.2016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04C8361C-1066-416F-A669-26FED16AE8BE}" type="slidenum">
              <a:rPr lang="cs-CZ" smtClean="0"/>
              <a:t>‹#›</a:t>
            </a:fld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tif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mailto:barbora.patacikova@bilovec.z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 smtClean="0"/>
              <a:t>Kouzelné sklepení a muzejní kufříky v bíloveckém muzeu</a:t>
            </a:r>
            <a:endParaRPr lang="cs-CZ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03648" y="3789040"/>
            <a:ext cx="6400800" cy="1473200"/>
          </a:xfrm>
        </p:spPr>
        <p:txBody>
          <a:bodyPr/>
          <a:lstStyle/>
          <a:p>
            <a:r>
              <a:rPr lang="cs-CZ" b="1" dirty="0" smtClean="0">
                <a:solidFill>
                  <a:schemeClr val="accent1">
                    <a:lumMod val="50000"/>
                  </a:schemeClr>
                </a:solidFill>
              </a:rPr>
              <a:t>Muzeum v Bílovci</a:t>
            </a:r>
          </a:p>
          <a:p>
            <a:r>
              <a:rPr lang="cs-CZ" b="1" dirty="0" smtClean="0">
                <a:solidFill>
                  <a:schemeClr val="accent1">
                    <a:lumMod val="50000"/>
                  </a:schemeClr>
                </a:solidFill>
              </a:rPr>
              <a:t>Barbora Patáčiková</a:t>
            </a:r>
            <a:endParaRPr lang="cs-CZ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60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93377" y="6264696"/>
            <a:ext cx="8183079" cy="593304"/>
          </a:xfrm>
        </p:spPr>
        <p:txBody>
          <a:bodyPr/>
          <a:lstStyle/>
          <a:p>
            <a:pPr marL="0" indent="0">
              <a:buNone/>
            </a:pPr>
            <a:r>
              <a:rPr lang="cs-CZ" b="1" dirty="0" smtClean="0"/>
              <a:t>        mlynář Jeroným			         pastýř </a:t>
            </a:r>
            <a:r>
              <a:rPr lang="cs-CZ" b="1" dirty="0" err="1" smtClean="0"/>
              <a:t>Metůdek</a:t>
            </a:r>
            <a:endParaRPr lang="cs-CZ" b="1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 descr="mlynář Jeroný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1274"/>
            <a:ext cx="4084382" cy="614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pastýř Metůde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428" y="121273"/>
            <a:ext cx="4084382" cy="614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955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11560" y="6366560"/>
            <a:ext cx="7592391" cy="6206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 smtClean="0"/>
              <a:t>Poustevník a mnich Jetřich		 </a:t>
            </a:r>
            <a:r>
              <a:rPr lang="cs-CZ" sz="2000" b="1" dirty="0" err="1" smtClean="0"/>
              <a:t>picmoší</a:t>
            </a:r>
            <a:r>
              <a:rPr lang="cs-CZ" sz="2000" b="1" dirty="0" smtClean="0"/>
              <a:t> děti</a:t>
            </a:r>
            <a:endParaRPr lang="cs-CZ" sz="2000" b="1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Picture 2" descr="mnich Jetřich a poustevní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23" y="188640"/>
            <a:ext cx="4104456" cy="617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ěti Barunka, Evelínka, Venoušek a Jeníče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8640"/>
            <a:ext cx="4119901" cy="617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897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1) </a:t>
            </a:r>
            <a:r>
              <a:rPr lang="cs-CZ" dirty="0" err="1" smtClean="0"/>
              <a:t>Picmochové</a:t>
            </a:r>
            <a:r>
              <a:rPr lang="cs-CZ" dirty="0" smtClean="0"/>
              <a:t> jako průvodci expozicí pro děti</a:t>
            </a:r>
          </a:p>
          <a:p>
            <a:r>
              <a:rPr lang="cs-CZ" dirty="0" smtClean="0"/>
              <a:t>Pracovní listy – </a:t>
            </a:r>
            <a:r>
              <a:rPr lang="cs-CZ" dirty="0" err="1" smtClean="0"/>
              <a:t>Šikulín</a:t>
            </a:r>
            <a:r>
              <a:rPr lang="cs-CZ" dirty="0" smtClean="0"/>
              <a:t>, Pomocníček</a:t>
            </a:r>
            <a:r>
              <a:rPr lang="cs-CZ" dirty="0"/>
              <a:t>	</a:t>
            </a:r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Kulturně-vzdělávací projekty se skřítky </a:t>
            </a:r>
            <a:r>
              <a:rPr lang="cs-CZ" dirty="0" err="1" smtClean="0"/>
              <a:t>Picmochy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" t="24802" r="7411" b="20040"/>
          <a:stretch/>
        </p:blipFill>
        <p:spPr bwMode="auto">
          <a:xfrm>
            <a:off x="2023" y="3573016"/>
            <a:ext cx="9145962" cy="328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629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 descr="Zobrazuje se P10108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" y="188640"/>
            <a:ext cx="4680520" cy="6244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Zobrazuje se 12552654_437920656405217_7053352238334074076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688" y="188639"/>
            <a:ext cx="4680520" cy="6244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589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4" name="Picture 4" descr="Zobrazuje se P10108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7" y="2995187"/>
            <a:ext cx="5148064" cy="3862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Zobrazuje se P10108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25361"/>
            <a:ext cx="4987577" cy="374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Zobrazuje se 12265939_422748964589053_2878379417675174343_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7640" y="3717033"/>
            <a:ext cx="4669212" cy="311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Fotk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959" y="144599"/>
            <a:ext cx="4264655" cy="285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88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2) Tvůrčí díly – program pro děti ze školních družin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Kulturně-vzdělávací projekty se skřítky </a:t>
            </a:r>
            <a:r>
              <a:rPr lang="cs-CZ" dirty="0" err="1" smtClean="0"/>
              <a:t>Picmochy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6146" name="Picture 2" descr="Zobrazuje se IMG_39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99" y="3277771"/>
            <a:ext cx="4276493" cy="342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Zobrazuje se P10104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1" y="3277771"/>
            <a:ext cx="4559509" cy="342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16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83568" y="2420888"/>
            <a:ext cx="7408333" cy="3450696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3) Podpora čtenářské gramotnosti u dětí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Kulturně-vzdělávací projekty se skřítky </a:t>
            </a:r>
            <a:r>
              <a:rPr lang="cs-CZ" dirty="0" err="1" smtClean="0"/>
              <a:t>Picmochy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7172" name="Picture 4" descr="Zobrazuje se IMG_30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492896"/>
            <a:ext cx="2733761" cy="409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Zobrazuje se 12265872_422749471255669_1676752601221120640_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170200"/>
            <a:ext cx="5112568" cy="340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380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Zobrazuje se P10107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504" y="3501008"/>
            <a:ext cx="4991496" cy="332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Zobrazuje se 12244619_422749734588976_6916020387936951999_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28422" cy="3698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Zobrazuje se P101077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8"/>
          <a:stretch/>
        </p:blipFill>
        <p:spPr bwMode="auto">
          <a:xfrm>
            <a:off x="323527" y="3682260"/>
            <a:ext cx="3525865" cy="3175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Zobrazuje se IMG_311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36" y="116632"/>
            <a:ext cx="4215711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776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67545" y="2636912"/>
            <a:ext cx="7812856" cy="3489251"/>
          </a:xfrm>
        </p:spPr>
        <p:txBody>
          <a:bodyPr/>
          <a:lstStyle/>
          <a:p>
            <a:r>
              <a:rPr lang="cs-CZ" dirty="0" smtClean="0"/>
              <a:t>10 míst, které rodiče s dětmi mohou navštívit</a:t>
            </a:r>
          </a:p>
          <a:p>
            <a:r>
              <a:rPr lang="cs-CZ" dirty="0" smtClean="0"/>
              <a:t>Zajímavé turistické cíle s pohádkovými bytostmi, které se na daném místě opět stávají průvodci</a:t>
            </a:r>
          </a:p>
          <a:p>
            <a:r>
              <a:rPr lang="cs-CZ" dirty="0" smtClean="0"/>
              <a:t>Pracovní listy – Pomocníček a </a:t>
            </a:r>
            <a:r>
              <a:rPr lang="cs-CZ" dirty="0" err="1" smtClean="0"/>
              <a:t>Šikulín</a:t>
            </a:r>
            <a:r>
              <a:rPr lang="cs-CZ" dirty="0" smtClean="0"/>
              <a:t>, za jejichž vyplnění získávají děti razítka do Cestovního pasu – Vandrbuchu</a:t>
            </a:r>
          </a:p>
          <a:p>
            <a:r>
              <a:rPr lang="cs-CZ" dirty="0" smtClean="0"/>
              <a:t>Za 5 razítek dostávají děti hodnotné ceny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Pohádkové </a:t>
            </a:r>
            <a:r>
              <a:rPr lang="cs-CZ" dirty="0"/>
              <a:t>P</a:t>
            </a:r>
            <a:r>
              <a:rPr lang="cs-CZ" dirty="0" smtClean="0"/>
              <a:t>oodří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9536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23528" y="5949280"/>
            <a:ext cx="3915957" cy="10081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 smtClean="0"/>
              <a:t>Skřítek plamínek- muzeum venkovského života ve Skotnici</a:t>
            </a:r>
            <a:endParaRPr lang="cs-CZ" sz="2000" b="1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skřítek Plamíne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4427984" cy="5903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content-frt3-1.xx.fbcdn.net/hphotos-xfa1/v/t1.0-9/11760252_1643055819265523_3210003156463901728_n.jpg?oh=797213e28205a40009ca72be8416653c&amp;oe=57BBC2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074" y="-6393"/>
            <a:ext cx="4432779" cy="591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4932040" y="6021288"/>
            <a:ext cx="3528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/>
              <a:t>Kulihrášek</a:t>
            </a:r>
            <a:r>
              <a:rPr lang="cs-CZ" b="1" dirty="0" smtClean="0"/>
              <a:t> – Rodný dům Johana Gregora Mendela</a:t>
            </a:r>
            <a:endParaRPr lang="cs-CZ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3060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Bílovec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7" t="13535" r="2973" b="18386"/>
          <a:stretch/>
        </p:blipFill>
        <p:spPr bwMode="auto">
          <a:xfrm>
            <a:off x="179511" y="2492896"/>
            <a:ext cx="8834731" cy="3847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Přímá spojnice se šipkou 7"/>
          <p:cNvCxnSpPr/>
          <p:nvPr/>
        </p:nvCxnSpPr>
        <p:spPr>
          <a:xfrm>
            <a:off x="1619672" y="5275673"/>
            <a:ext cx="648072" cy="2880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256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67544" y="6093296"/>
            <a:ext cx="3456384" cy="36004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sz="2000" b="1" dirty="0" smtClean="0"/>
              <a:t>Rusalka – zámek Bartošovice</a:t>
            </a:r>
            <a:endParaRPr lang="cs-CZ" sz="2000" b="1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 descr="https://scontent-frt3-1.xx.fbcdn.net/v/t1.0-9/11406840_1630535320517573_5111405949169885978_n.jpg?oh=ebffa3fa42ce01a47c3d727dc07f6da2&amp;oe=57BCC5B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0966"/>
            <a:ext cx="4359613" cy="5812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křítek Větroplac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974" y="201660"/>
            <a:ext cx="4359613" cy="5812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ástupný symbol pro obsah 1"/>
          <p:cNvSpPr txBox="1">
            <a:spLocks/>
          </p:cNvSpPr>
          <p:nvPr/>
        </p:nvSpPr>
        <p:spPr>
          <a:xfrm>
            <a:off x="4539838" y="6076826"/>
            <a:ext cx="4136618" cy="5205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Symbol" pitchFamily="18" charset="2"/>
              <a:buNone/>
            </a:pPr>
            <a:r>
              <a:rPr lang="cs-CZ" sz="2000" b="1" dirty="0" smtClean="0"/>
              <a:t>Větroplach – větrný mlýn ve Spálově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381424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6" name="Picture 4" descr="https://scontent-frt3-1.xx.fbcdn.net/hphotos-xtp1/v/t1.0-9/11846759_405305809674140_4305940932284001100_n.jpg?oh=f0dbc13c8003c7cd469f66757af318ec&amp;oe=57A25D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89932" cy="3235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scontent-amt2-1.xx.fbcdn.net/hphotos-xaf1/v/t1.0-9/11902264_411195985751789_7305612342187873592_n.jpg?oh=8f16977d643026c49308b626b6bb57e2&amp;oe=57AFE57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755" y="2852936"/>
            <a:ext cx="5994245" cy="40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content-frt3-1.xx.fbcdn.net/hphotos-xal1/v/t1.0-9/11041658_1646848595552912_5494579247874236187_n.jpg?oh=18fc5de01b381acedc7bcb4d032b33cb&amp;oe=57BA2DE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35005"/>
            <a:ext cx="2792302" cy="372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s://scontent-frt3-1.xx.fbcdn.net/hphotos-xta1/v/t1.0-9/11822494_405306023007452_1033152765379017085_n.jpg?oh=6740167d593c77a06755869933079c03&amp;oe=57B516A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932" y="-56241"/>
            <a:ext cx="4354068" cy="2909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47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Muzejní kufříky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8309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0" y="2636912"/>
            <a:ext cx="8964488" cy="3450696"/>
          </a:xfrm>
        </p:spPr>
        <p:txBody>
          <a:bodyPr>
            <a:normAutofit/>
          </a:bodyPr>
          <a:lstStyle/>
          <a:p>
            <a:r>
              <a:rPr lang="cs-CZ" sz="2300" dirty="0" smtClean="0"/>
              <a:t>Vzdělávací projekt Národního muzea Dotkni se 20. století! Podporující výuku československých a českých dějin 20. století na základních a středních školách.</a:t>
            </a:r>
          </a:p>
          <a:p>
            <a:r>
              <a:rPr lang="cs-CZ" sz="2300" dirty="0" smtClean="0"/>
              <a:t>Atraktivní výuka dějepisu prostřednictvím replik sbírkových předmětů</a:t>
            </a:r>
          </a:p>
          <a:p>
            <a:r>
              <a:rPr lang="cs-CZ" sz="2300" dirty="0" smtClean="0"/>
              <a:t>5 muzejních kufříků mapujících zlomové roky československých dějin (1918, 1938, 1948, 1968 a 1989)</a:t>
            </a:r>
          </a:p>
          <a:p>
            <a:r>
              <a:rPr lang="cs-CZ" sz="2300" dirty="0" smtClean="0"/>
              <a:t>Využití interaktivní on-line hry Osudy a kariéry a e-</a:t>
            </a:r>
            <a:r>
              <a:rPr lang="cs-CZ" sz="2300" dirty="0" err="1" smtClean="0"/>
              <a:t>learningové</a:t>
            </a:r>
            <a:r>
              <a:rPr lang="cs-CZ" sz="2300" dirty="0" smtClean="0"/>
              <a:t> lekce</a:t>
            </a:r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Muzejní kufříky</a:t>
            </a:r>
            <a:endParaRPr lang="cs-CZ" dirty="0"/>
          </a:p>
        </p:txBody>
      </p:sp>
      <p:pic>
        <p:nvPicPr>
          <p:cNvPr id="9218" name="Picture 2" descr="http://www.muzeum.tachov.cz/img_resize.php?id=294&amp;width=500&amp;height=244&amp;resizing_type=fill&amp;type=d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29" y="5723027"/>
            <a:ext cx="2439913" cy="1190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www.svetsvateb.cz/logo.php?firma=107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304" y="5667321"/>
            <a:ext cx="2592288" cy="1192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Barbora\Downloads\OPVK_hor_zakladni_logolink_CMYK_cz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415" y="5869057"/>
            <a:ext cx="4011916" cy="87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445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732993" y="2420888"/>
            <a:ext cx="8064896" cy="3450696"/>
          </a:xfrm>
        </p:spPr>
        <p:txBody>
          <a:bodyPr/>
          <a:lstStyle/>
          <a:p>
            <a:r>
              <a:rPr lang="cs-CZ" dirty="0" smtClean="0"/>
              <a:t>Projekt primárně určen jako doplněk výuky ve školách</a:t>
            </a:r>
          </a:p>
          <a:p>
            <a:r>
              <a:rPr lang="cs-CZ" dirty="0" smtClean="0"/>
              <a:t>Naše pojetí: </a:t>
            </a:r>
          </a:p>
          <a:p>
            <a:pPr marL="0" indent="0">
              <a:buNone/>
            </a:pPr>
            <a:r>
              <a:rPr lang="cs-CZ" dirty="0" smtClean="0"/>
              <a:t>1) výuka </a:t>
            </a:r>
            <a:r>
              <a:rPr lang="cs-CZ" dirty="0"/>
              <a:t>probíhá v </a:t>
            </a:r>
            <a:r>
              <a:rPr lang="cs-CZ" dirty="0" smtClean="0"/>
              <a:t>muzeu v návaznosti na školní vzdělávací programy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2) průvodci kufříku z dané doby jsou zaměstnanci muzea</a:t>
            </a:r>
          </a:p>
          <a:p>
            <a:pPr marL="0" indent="0">
              <a:buNone/>
            </a:pPr>
            <a:r>
              <a:rPr lang="cs-CZ" dirty="0" smtClean="0"/>
              <a:t>3) využití dobových kostýmů jako ukázka proměny módy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Muzejní kufříky v bíloveckém muzeu</a:t>
            </a:r>
            <a:endParaRPr lang="cs-CZ" dirty="0"/>
          </a:p>
        </p:txBody>
      </p:sp>
      <p:pic>
        <p:nvPicPr>
          <p:cNvPr id="10242" name="Picture 2" descr="http://www.emuzeum.cz/admin/files/Dotkni-se-20.-stoleti_Otevri-si-dejiny-muzejni-kufrik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5223858"/>
            <a:ext cx="6003506" cy="162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69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Kufřík 1918</a:t>
            </a:r>
            <a:endParaRPr lang="cs-CZ" dirty="0"/>
          </a:p>
        </p:txBody>
      </p:sp>
      <p:pic>
        <p:nvPicPr>
          <p:cNvPr id="11266" name="Picture 2" descr="Zobrazuje se P10106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12776"/>
            <a:ext cx="3905250" cy="521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Zobrazuje se P10106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70088"/>
            <a:ext cx="3764757" cy="2824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Zobrazuje se P101062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07" y="4017863"/>
            <a:ext cx="3794310" cy="272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968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Kufřík 1938</a:t>
            </a:r>
            <a:endParaRPr lang="cs-CZ" dirty="0"/>
          </a:p>
        </p:txBody>
      </p:sp>
      <p:pic>
        <p:nvPicPr>
          <p:cNvPr id="12290" name="Picture 2" descr="Zobrazuje se IMG_3618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468774"/>
            <a:ext cx="3680854" cy="276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Zobrazuje se IMG_35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585" y="3296357"/>
            <a:ext cx="2464240" cy="369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Zobrazuje se IMG_36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963" y="4208048"/>
            <a:ext cx="4947345" cy="278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Zobrazuje se IMG_356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" y="1988840"/>
            <a:ext cx="4166846" cy="277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865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Kufřík 1948</a:t>
            </a:r>
            <a:endParaRPr lang="cs-CZ" dirty="0"/>
          </a:p>
        </p:txBody>
      </p:sp>
      <p:pic>
        <p:nvPicPr>
          <p:cNvPr id="13314" name="Picture 2" descr="https://scontent-amt2-1.xx.fbcdn.net/hphotos-xfp1/v/t1.0-9/13103498_472668576263758_4879803811697487428_n.jpg?oh=c3b039e55e852e45ebe16b87ed828126&amp;oe=577511B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484784"/>
            <a:ext cx="2799161" cy="5228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scontent-amt2-1.xx.fbcdn.net/hphotos-xtl1/v/t1.0-9/13087630_472673752929907_1399780957778214886_n.jpg?oh=ea2026210fd73d379a3dd4d63428f9ca&amp;oe=57A733B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052" y="3346476"/>
            <a:ext cx="4238832" cy="337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s://scontent-amt2-1.xx.fbcdn.net/hphotos-xpl1/v/t1.0-9/13055379_472668872930395_335016499603738170_n.jpg?oh=66180c1ccacd405c006849ccd09876fc&amp;oe=57A9A71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336" y="1484784"/>
            <a:ext cx="3224268" cy="2420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25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dirty="0"/>
              <a:t>Kulturní centrum Bílovec, </a:t>
            </a:r>
            <a:r>
              <a:rPr lang="cs-CZ" dirty="0" err="1"/>
              <a:t>p.o</a:t>
            </a:r>
            <a:r>
              <a:rPr lang="cs-CZ" dirty="0"/>
              <a:t>.</a:t>
            </a:r>
          </a:p>
          <a:p>
            <a:pPr marL="0" indent="0" algn="ctr">
              <a:buNone/>
            </a:pPr>
            <a:r>
              <a:rPr lang="cs-CZ" b="1" dirty="0" smtClean="0"/>
              <a:t>Barbora </a:t>
            </a:r>
            <a:r>
              <a:rPr lang="cs-CZ" b="1" dirty="0" smtClean="0"/>
              <a:t>Patáčiková</a:t>
            </a:r>
          </a:p>
          <a:p>
            <a:pPr marL="0" indent="0" algn="ctr">
              <a:buNone/>
            </a:pPr>
            <a:endParaRPr lang="cs-CZ" dirty="0" smtClean="0"/>
          </a:p>
          <a:p>
            <a:pPr marL="0" indent="0" algn="ctr">
              <a:buNone/>
            </a:pPr>
            <a:r>
              <a:rPr lang="cs-CZ" dirty="0" smtClean="0">
                <a:hlinkClick r:id="rId2"/>
              </a:rPr>
              <a:t>barbora.patacikova@bilovec.cz</a:t>
            </a:r>
            <a:endParaRPr lang="cs-CZ" dirty="0" smtClean="0"/>
          </a:p>
          <a:p>
            <a:pPr marL="0" indent="0" algn="ctr">
              <a:buNone/>
            </a:pPr>
            <a:r>
              <a:rPr lang="cs-CZ" dirty="0" smtClean="0"/>
              <a:t>556 412 266</a:t>
            </a:r>
          </a:p>
          <a:p>
            <a:pPr marL="0" indent="0" algn="ctr">
              <a:buNone/>
            </a:pPr>
            <a:endParaRPr lang="cs-CZ" dirty="0" smtClean="0"/>
          </a:p>
          <a:p>
            <a:pPr marL="0" indent="0" algn="ctr">
              <a:buNone/>
            </a:pPr>
            <a:r>
              <a:rPr lang="cs-CZ" smtClean="0"/>
              <a:t>www.kulturnicentrumbilovec.cz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Děkuji za pozornost!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4664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http://foto.turistika.cz/foto/58219/1210/full_f11644_pa0804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623"/>
            <a:ext cx="4361311" cy="327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historickasidla.cz/galerie/obrazky/imager.php?img=525869&amp;x=4232&amp;y=2821&amp;hash=46283c02a537f8b45835ab26b8b7f7ea&amp;ratio=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311" y="0"/>
            <a:ext cx="4861114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im.novinky.cz/mynews/357/103573-top_foto1-75m8x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215952"/>
            <a:ext cx="6421844" cy="361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010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251520" y="2455571"/>
            <a:ext cx="7992888" cy="3450696"/>
          </a:xfrm>
        </p:spPr>
        <p:txBody>
          <a:bodyPr>
            <a:normAutofit/>
          </a:bodyPr>
          <a:lstStyle/>
          <a:p>
            <a:r>
              <a:rPr lang="cs-CZ" sz="2800" dirty="0" smtClean="0"/>
              <a:t>Budova postavena ve 2. pol. 18. stol jako sídlo vrchnostenské správy</a:t>
            </a:r>
          </a:p>
          <a:p>
            <a:r>
              <a:rPr lang="cs-CZ" sz="2800" dirty="0" smtClean="0"/>
              <a:t>1925 – slavnostní otevření muzea</a:t>
            </a:r>
          </a:p>
          <a:p>
            <a:r>
              <a:rPr lang="cs-CZ" sz="2800" dirty="0" smtClean="0"/>
              <a:t>2011-2014 rozsáhlá rekonstrukce </a:t>
            </a:r>
          </a:p>
          <a:p>
            <a:r>
              <a:rPr lang="cs-CZ" sz="2800" dirty="0" smtClean="0"/>
              <a:t>13. října 2014 slavnostní otevření muzea pod správou Kulturního centra Bílovec, </a:t>
            </a:r>
            <a:r>
              <a:rPr lang="cs-CZ" sz="2800" dirty="0" err="1" smtClean="0"/>
              <a:t>p.o</a:t>
            </a:r>
            <a:r>
              <a:rPr lang="cs-CZ" sz="2800" dirty="0" smtClean="0"/>
              <a:t>.  (muzeum, TIC,  5.12. 2015 + knihovna)</a:t>
            </a:r>
            <a:endParaRPr lang="cs-CZ" sz="2800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Muzeum v </a:t>
            </a:r>
            <a:r>
              <a:rPr lang="cs-CZ" dirty="0"/>
              <a:t>Bílovci</a:t>
            </a:r>
            <a:br>
              <a:rPr lang="cs-CZ" dirty="0"/>
            </a:br>
            <a:r>
              <a:rPr lang="cs-CZ" sz="3100" dirty="0" smtClean="0"/>
              <a:t>něco </a:t>
            </a:r>
            <a:r>
              <a:rPr lang="cs-CZ" sz="3100" dirty="0"/>
              <a:t>málo z historie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2169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obrazuje se 7- Heimatmuzeum 19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660" y="3433548"/>
            <a:ext cx="5609339" cy="342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Picture 2" descr="http://kulturnicentrumbilovec.cz/upload/images/photogallery/5/muzeumdsc0029-w90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7" b="11644"/>
          <a:stretch/>
        </p:blipFill>
        <p:spPr bwMode="auto">
          <a:xfrm>
            <a:off x="8919" y="13284"/>
            <a:ext cx="4644008" cy="342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Zobrazuje se 3- muzeum- obrazy P4080184.JPG"/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02" r="32597"/>
          <a:stretch/>
        </p:blipFill>
        <p:spPr bwMode="auto">
          <a:xfrm>
            <a:off x="251520" y="3780660"/>
            <a:ext cx="3003729" cy="2730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Zobrazuje se DSC_762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573088"/>
            <a:ext cx="3706044" cy="247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473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Kouzelné sklepení se skřítky </a:t>
            </a:r>
            <a:r>
              <a:rPr lang="cs-CZ" dirty="0" err="1" smtClean="0"/>
              <a:t>Picmochy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192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83568" y="2636912"/>
            <a:ext cx="7704856" cy="3672408"/>
          </a:xfrm>
        </p:spPr>
        <p:txBody>
          <a:bodyPr/>
          <a:lstStyle/>
          <a:p>
            <a:r>
              <a:rPr lang="cs-CZ" sz="2800" dirty="0" smtClean="0"/>
              <a:t>Původně sklepení s replikou pranýře</a:t>
            </a:r>
          </a:p>
          <a:p>
            <a:r>
              <a:rPr lang="cs-CZ" sz="2800" dirty="0" smtClean="0"/>
              <a:t>Idea atraktivnějšího prostředí pro děti - skřítci</a:t>
            </a:r>
          </a:p>
          <a:p>
            <a:r>
              <a:rPr lang="cs-CZ" sz="2800" dirty="0" smtClean="0"/>
              <a:t>Autorka skřítků - Ivana Vajdová</a:t>
            </a:r>
          </a:p>
          <a:p>
            <a:r>
              <a:rPr lang="cs-CZ" sz="2800" dirty="0" smtClean="0"/>
              <a:t>2 rodiny  = 19 </a:t>
            </a:r>
            <a:r>
              <a:rPr lang="cs-CZ" sz="2800" dirty="0" err="1" smtClean="0"/>
              <a:t>Picmochů</a:t>
            </a:r>
            <a:r>
              <a:rPr lang="cs-CZ" sz="2800" dirty="0" smtClean="0"/>
              <a:t> ve sklepení</a:t>
            </a:r>
          </a:p>
          <a:p>
            <a:r>
              <a:rPr lang="cs-CZ" sz="2800" dirty="0" smtClean="0"/>
              <a:t>Každý skřítek má svůj příběh s odkazem na tradiční lidová řemesla</a:t>
            </a:r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434488"/>
          </a:xfrm>
        </p:spPr>
        <p:txBody>
          <a:bodyPr>
            <a:normAutofit/>
          </a:bodyPr>
          <a:lstStyle/>
          <a:p>
            <a:r>
              <a:rPr lang="cs-CZ" dirty="0" smtClean="0"/>
              <a:t>Kouzelné sklepení se skřítky </a:t>
            </a:r>
            <a:r>
              <a:rPr lang="cs-CZ" b="1" dirty="0" err="1" smtClean="0"/>
              <a:t>Picmochy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49071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Picture 2" descr="Picmoš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62" y="-53725"/>
            <a:ext cx="5350759" cy="713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vořimírova rodin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4" b="16096"/>
          <a:stretch/>
        </p:blipFill>
        <p:spPr bwMode="auto">
          <a:xfrm>
            <a:off x="5609329" y="263236"/>
            <a:ext cx="3024900" cy="352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Barnabášova rodin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047193"/>
            <a:ext cx="3590562" cy="239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994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95536" y="6025696"/>
            <a:ext cx="7408333" cy="504056"/>
          </a:xfrm>
        </p:spPr>
        <p:txBody>
          <a:bodyPr/>
          <a:lstStyle/>
          <a:p>
            <a:pPr marL="0" indent="0">
              <a:buNone/>
            </a:pPr>
            <a:r>
              <a:rPr lang="cs-CZ" b="1" dirty="0" smtClean="0"/>
              <a:t>         kovář </a:t>
            </a:r>
            <a:r>
              <a:rPr lang="cs-CZ" b="1" dirty="0" err="1" smtClean="0"/>
              <a:t>Tvořimír</a:t>
            </a:r>
            <a:r>
              <a:rPr lang="cs-CZ" b="1" dirty="0" smtClean="0"/>
              <a:t> 			      kořenářka Gerta</a:t>
            </a:r>
            <a:endParaRPr lang="cs-CZ" b="1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4" descr="Kořenářka Gert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8522"/>
            <a:ext cx="3875065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Kovář Tvořimí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8522"/>
            <a:ext cx="3888432" cy="585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17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lnění">
  <a:themeElements>
    <a:clrScheme name="Horizont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Vlnění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Vlnění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310</TotalTime>
  <Words>377</Words>
  <Application>Microsoft Office PowerPoint</Application>
  <PresentationFormat>Předvádění na obrazovce (4:3)</PresentationFormat>
  <Paragraphs>58</Paragraphs>
  <Slides>28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29" baseType="lpstr">
      <vt:lpstr>Vlnění</vt:lpstr>
      <vt:lpstr>Kouzelné sklepení a muzejní kufříky v bíloveckém muzeu</vt:lpstr>
      <vt:lpstr>Bílovec</vt:lpstr>
      <vt:lpstr>Prezentace aplikace PowerPoint</vt:lpstr>
      <vt:lpstr>Muzeum v Bílovci něco málo z historie</vt:lpstr>
      <vt:lpstr>Prezentace aplikace PowerPoint</vt:lpstr>
      <vt:lpstr>Kouzelné sklepení se skřítky Picmochy</vt:lpstr>
      <vt:lpstr>Kouzelné sklepení se skřítky Picmochy</vt:lpstr>
      <vt:lpstr>Prezentace aplikace PowerPoint</vt:lpstr>
      <vt:lpstr>Prezentace aplikace PowerPoint</vt:lpstr>
      <vt:lpstr>Prezentace aplikace PowerPoint</vt:lpstr>
      <vt:lpstr>Prezentace aplikace PowerPoint</vt:lpstr>
      <vt:lpstr>Kulturně-vzdělávací projekty se skřítky Picmochy </vt:lpstr>
      <vt:lpstr>Prezentace aplikace PowerPoint</vt:lpstr>
      <vt:lpstr>Prezentace aplikace PowerPoint</vt:lpstr>
      <vt:lpstr>Kulturně-vzdělávací projekty se skřítky Picmochy </vt:lpstr>
      <vt:lpstr>Kulturně-vzdělávací projekty se skřítky Picmochy </vt:lpstr>
      <vt:lpstr>Prezentace aplikace PowerPoint</vt:lpstr>
      <vt:lpstr>Pohádkové Poodří</vt:lpstr>
      <vt:lpstr>Prezentace aplikace PowerPoint</vt:lpstr>
      <vt:lpstr>Prezentace aplikace PowerPoint</vt:lpstr>
      <vt:lpstr>Prezentace aplikace PowerPoint</vt:lpstr>
      <vt:lpstr>Muzejní kufříky</vt:lpstr>
      <vt:lpstr>Muzejní kufříky</vt:lpstr>
      <vt:lpstr>Muzejní kufříky v bíloveckém muzeu</vt:lpstr>
      <vt:lpstr>Kufřík 1918</vt:lpstr>
      <vt:lpstr>Kufřík 1938</vt:lpstr>
      <vt:lpstr>Kufřík 1948</vt:lpstr>
      <vt:lpstr>Děkuji za pozornost!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Kouzelné sklepení a muzejní kufříky v bíloveckém muzeu</dc:title>
  <dc:creator>Barbora Patáčiková</dc:creator>
  <cp:lastModifiedBy>Barbora Patáčiková</cp:lastModifiedBy>
  <cp:revision>31</cp:revision>
  <dcterms:created xsi:type="dcterms:W3CDTF">2016-04-23T19:30:22Z</dcterms:created>
  <dcterms:modified xsi:type="dcterms:W3CDTF">2016-05-10T19:43:46Z</dcterms:modified>
</cp:coreProperties>
</file>