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9" r:id="rId6"/>
    <p:sldId id="278" r:id="rId7"/>
    <p:sldId id="260" r:id="rId8"/>
    <p:sldId id="261" r:id="rId9"/>
    <p:sldId id="262" r:id="rId10"/>
    <p:sldId id="266" r:id="rId11"/>
    <p:sldId id="265" r:id="rId12"/>
    <p:sldId id="264" r:id="rId13"/>
    <p:sldId id="263" r:id="rId14"/>
    <p:sldId id="268" r:id="rId15"/>
    <p:sldId id="269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3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6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39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80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7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81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37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7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3F27-FE14-4976-B7A6-BBD18C8567FF}" type="datetimeFigureOut">
              <a:rPr lang="cs-CZ" smtClean="0"/>
              <a:t>11.05.2016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A300-997F-4904-A4AA-E62958178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26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vacatestoleti.eu/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hana_dolezalova@nm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://wiki.athenaplus.eu/" TargetMode="External"/><Relationship Id="rId5" Type="http://schemas.openxmlformats.org/officeDocument/2006/relationships/image" Target="../media/image25.png"/><Relationship Id="rId10" Type="http://schemas.openxmlformats.org/officeDocument/2006/relationships/hyperlink" Target="http://www.cityquest.be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esbirky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catestoleti.eu/vyuziti-ve-vyu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thenaplus.eu/index.php/CityQuest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cityquest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ityquest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accent5"/>
                </a:solidFill>
                <a:ea typeface="Tahoma" panose="020B0604030504040204" pitchFamily="34" charset="0"/>
                <a:cs typeface="Arial" panose="020B0604020202020204" pitchFamily="34" charset="0"/>
              </a:rPr>
              <a:t>Digitální vzdělávání</a:t>
            </a:r>
            <a:br>
              <a:rPr lang="cs-CZ" sz="5400" dirty="0" smtClean="0">
                <a:solidFill>
                  <a:schemeClr val="accent5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accent5"/>
                </a:solidFill>
                <a:ea typeface="Tahoma" panose="020B0604030504040204" pitchFamily="34" charset="0"/>
                <a:cs typeface="Arial" panose="020B0604020202020204" pitchFamily="34" charset="0"/>
              </a:rPr>
              <a:t>a moderní historie v muzeu</a:t>
            </a:r>
            <a:endParaRPr lang="cs-CZ" sz="4800" dirty="0">
              <a:solidFill>
                <a:schemeClr val="accent5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latin typeface="Cambria" panose="02040503050406030204" pitchFamily="18" charset="0"/>
              </a:rPr>
              <a:t>Konference Perspektivy české muzejní edukace</a:t>
            </a:r>
            <a:endParaRPr lang="cs-CZ" sz="2000" b="1" dirty="0">
              <a:latin typeface="Cambria" panose="02040503050406030204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311860" y="635708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1"/>
            <a:ext cx="9141862" cy="50014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1" y="3508014"/>
            <a:ext cx="2938577" cy="26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8" y="1062810"/>
            <a:ext cx="9096866" cy="4470332"/>
          </a:xfrm>
        </p:spPr>
      </p:pic>
    </p:spTree>
    <p:extLst>
      <p:ext uri="{BB962C8B-B14F-4D97-AF65-F5344CB8AC3E}">
        <p14:creationId xmlns:p14="http://schemas.microsoft.com/office/powerpoint/2010/main" val="4290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" y="936760"/>
            <a:ext cx="9038323" cy="4627561"/>
          </a:xfrm>
        </p:spPr>
      </p:pic>
    </p:spTree>
    <p:extLst>
      <p:ext uri="{BB962C8B-B14F-4D97-AF65-F5344CB8AC3E}">
        <p14:creationId xmlns:p14="http://schemas.microsoft.com/office/powerpoint/2010/main" val="17513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4" y="1161465"/>
            <a:ext cx="2549838" cy="4525963"/>
          </a:xfrm>
        </p:spPr>
      </p:pic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33" y="1172981"/>
            <a:ext cx="2631734" cy="46713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1465"/>
            <a:ext cx="2702871" cy="47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8" y="1217208"/>
            <a:ext cx="2820345" cy="5006113"/>
          </a:xfr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0" y="2688864"/>
            <a:ext cx="2397173" cy="21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3" y="1055704"/>
            <a:ext cx="2549838" cy="452596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00" y="1063777"/>
            <a:ext cx="2495799" cy="443004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38" y="1094450"/>
            <a:ext cx="2575802" cy="45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967"/>
            <a:ext cx="2489794" cy="4419386"/>
          </a:xfrm>
          <a:prstGeom prst="rect">
            <a:avLst/>
          </a:prstGeom>
        </p:spPr>
      </p:pic>
      <p:pic>
        <p:nvPicPr>
          <p:cNvPr id="18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58" y="1254320"/>
            <a:ext cx="2556284" cy="453740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47" y="1293967"/>
            <a:ext cx="2444132" cy="4338334"/>
          </a:xfrm>
          <a:prstGeom prst="rect">
            <a:avLst/>
          </a:prstGeom>
        </p:spPr>
      </p:pic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41524"/>
            <a:ext cx="2736304" cy="485694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0" y="1088441"/>
            <a:ext cx="274318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2074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accent5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sz="4000" b="1" dirty="0">
              <a:solidFill>
                <a:schemeClr val="accent5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37" y="5488597"/>
            <a:ext cx="1566725" cy="11731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6" y="5577409"/>
            <a:ext cx="1643716" cy="9955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782961"/>
            <a:ext cx="2052061" cy="67333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90" y="5535727"/>
            <a:ext cx="1301914" cy="10148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2914" y="1988840"/>
            <a:ext cx="61781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Kontakt: </a:t>
            </a:r>
            <a:r>
              <a:rPr lang="cs-CZ" sz="2400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Hana Doležalová</a:t>
            </a:r>
          </a:p>
          <a:p>
            <a:r>
              <a:rPr lang="cs-CZ" sz="24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E-mail: </a:t>
            </a:r>
            <a:r>
              <a:rPr lang="cs-CZ" sz="2400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7"/>
              </a:rPr>
              <a:t>hana_dolezalova@nm.cz</a:t>
            </a:r>
            <a:endParaRPr lang="cs-CZ" sz="2400" dirty="0" smtClean="0">
              <a:solidFill>
                <a:schemeClr val="accent5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solidFill>
                <a:schemeClr val="accent5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Odkazy: 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8"/>
              </a:rPr>
              <a:t>www.dvacatestoleti.eu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9"/>
              </a:rPr>
              <a:t>www.esbirky.cz</a:t>
            </a:r>
            <a:endParaRPr lang="cs-CZ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10"/>
              </a:rPr>
              <a:t>www.cityquest.be</a:t>
            </a:r>
            <a:endParaRPr lang="cs-CZ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11"/>
              </a:rPr>
              <a:t>http</a:t>
            </a:r>
            <a:r>
              <a:rPr lang="cs-CZ" sz="2400" dirty="0">
                <a:latin typeface="Cambria" panose="02040503050406030204" pitchFamily="18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cs-CZ" sz="24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11"/>
              </a:rPr>
              <a:t>wiki.athenaplus.eu</a:t>
            </a:r>
            <a:endParaRPr lang="cs-CZ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259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55220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Digitální vzdělávání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73424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1"/>
          <p:cNvSpPr txBox="1">
            <a:spLocks/>
          </p:cNvSpPr>
          <p:nvPr/>
        </p:nvSpPr>
        <p:spPr>
          <a:xfrm>
            <a:off x="647708" y="1323383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„Prostředí, v němž budou příští generace žít, se zejména vlivem digitálních technologií zásadně mění a s touto změnou musí dojít i ke změně prostředí, ve kterém se budou příští generace vzdělávat.“  </a:t>
            </a:r>
          </a:p>
          <a:p>
            <a:pPr marL="400050" lvl="1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cs-CZ" sz="1400" b="1" dirty="0" smtClean="0">
                <a:latin typeface="Cambria" panose="02040503050406030204" pitchFamily="18" charset="0"/>
              </a:rPr>
              <a:t>MŠMT - Strategie digitálního vzdělávání do roku 2020, </a:t>
            </a:r>
            <a:r>
              <a:rPr lang="fi-FI" sz="1400" b="1" dirty="0" smtClean="0">
                <a:latin typeface="Cambria" panose="02040503050406030204" pitchFamily="18" charset="0"/>
              </a:rPr>
              <a:t>přijata vládou 12. listopadu 2014</a:t>
            </a:r>
            <a:r>
              <a:rPr lang="cs-CZ" sz="1400" b="1" dirty="0" smtClean="0">
                <a:latin typeface="Cambria" panose="02040503050406030204" pitchFamily="18" charset="0"/>
              </a:rPr>
              <a:t> spolu se Strategií vzdělávání 2020</a:t>
            </a:r>
            <a:endParaRPr lang="cs-CZ" sz="1400" b="1" dirty="0">
              <a:latin typeface="Cambria" panose="02040503050406030204" pitchFamily="18" charset="0"/>
            </a:endParaRPr>
          </a:p>
        </p:txBody>
      </p:sp>
      <p:sp>
        <p:nvSpPr>
          <p:cNvPr id="2" name="Vývojový diagram: spojnice 1"/>
          <p:cNvSpPr/>
          <p:nvPr/>
        </p:nvSpPr>
        <p:spPr>
          <a:xfrm>
            <a:off x="874717" y="3728602"/>
            <a:ext cx="2435165" cy="23975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ambria" panose="02040503050406030204" pitchFamily="18" charset="0"/>
              </a:rPr>
              <a:t>Otevření vzdělávání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9" name="Vývojový diagram: spojnice 18"/>
          <p:cNvSpPr/>
          <p:nvPr/>
        </p:nvSpPr>
        <p:spPr>
          <a:xfrm>
            <a:off x="3508404" y="3728601"/>
            <a:ext cx="2435165" cy="23975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ambria" panose="02040503050406030204" pitchFamily="18" charset="0"/>
              </a:rPr>
              <a:t>Rozvoj digitální gramotnosti žáků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0" name="Vývojový diagram: spojnice 19"/>
          <p:cNvSpPr/>
          <p:nvPr/>
        </p:nvSpPr>
        <p:spPr>
          <a:xfrm>
            <a:off x="6333378" y="3754171"/>
            <a:ext cx="2435165" cy="23975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ambria" panose="02040503050406030204" pitchFamily="18" charset="0"/>
              </a:rPr>
              <a:t>Rozvoj informatického myšlení žáků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9197" y="-53846"/>
            <a:ext cx="8828286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Bariéry digitálního vzdělávání</a:t>
            </a:r>
            <a:endParaRPr lang="cs-CZ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bdélník 39"/>
          <p:cNvSpPr/>
          <p:nvPr/>
        </p:nvSpPr>
        <p:spPr>
          <a:xfrm>
            <a:off x="1299055" y="1089154"/>
            <a:ext cx="7551122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nedostatek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času – na vzdělávání, na zkoumání nových technologií a jejich možností, na přípravu výuky a výukových materiálů,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nedostatečná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znalost obsluhy digitálních technologií, nedostatečná schopnost řešit základní technické problémy,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problémy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při organizaci výuky, zejména v případech, kdy je více žáků na počítač a další zařízení,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problémy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při provázání digitálních technologií a učebních osnov ve školním vzdělávacím programu,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negativní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postoj k začlenění digitálních technologií do výuky, nesouhlas s názorem, že digitální technologie mohou být pro výuku přínosné,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špatné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předchozí zkušenosti s využitím digitálních technologií ve výuce,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obavy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 digitálních technologií a nedostatek sebevědomí, strach ze ztráty autority před žáky i kolegy,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přesvědčení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že používat počítač je složité a náročné,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strach </a:t>
            </a:r>
            <a:r>
              <a:rPr lang="cs-CZ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ze změn obecně, nedostatek motivace ke změnám zavedených pedagogických postupů a ke zlepšování svého pedagogického výkonu. </a:t>
            </a:r>
            <a:endParaRPr lang="cs-CZ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8511" y="1089104"/>
            <a:ext cx="90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Digitalizace sbírkových předmětů  jako </a:t>
            </a:r>
            <a:r>
              <a:rPr lang="cs-CZ" b="1" dirty="0" smtClean="0">
                <a:solidFill>
                  <a:schemeClr val="accent5"/>
                </a:solidFill>
              </a:rPr>
              <a:t>potenciál</a:t>
            </a:r>
            <a:r>
              <a:rPr lang="cs-CZ" dirty="0" smtClean="0"/>
              <a:t> digitálního vzdělávání v paměťových institucích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6013" y="1714113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</a:rPr>
              <a:t>Zdroje digitalizovaných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Online digitalizované muzejní sbírky a prezentační portály </a:t>
            </a:r>
            <a:r>
              <a:rPr lang="cs-CZ" i="1" dirty="0" smtClean="0">
                <a:latin typeface="Cambria" panose="02040503050406030204" pitchFamily="18" charset="0"/>
              </a:rPr>
              <a:t>(</a:t>
            </a:r>
            <a:r>
              <a:rPr lang="cs-CZ" i="1" dirty="0" err="1" smtClean="0">
                <a:latin typeface="Cambria" panose="02040503050406030204" pitchFamily="18" charset="0"/>
              </a:rPr>
              <a:t>Europeana</a:t>
            </a:r>
            <a:r>
              <a:rPr lang="cs-CZ" i="1" dirty="0" smtClean="0">
                <a:latin typeface="Cambria" panose="02040503050406030204" pitchFamily="18" charset="0"/>
              </a:rPr>
              <a:t>, 	</a:t>
            </a:r>
            <a:r>
              <a:rPr lang="cs-CZ" i="1" dirty="0" err="1" smtClean="0">
                <a:latin typeface="Cambria" panose="02040503050406030204" pitchFamily="18" charset="0"/>
              </a:rPr>
              <a:t>eSbírky</a:t>
            </a:r>
            <a:r>
              <a:rPr lang="cs-CZ" i="1" dirty="0" smtClean="0">
                <a:latin typeface="Cambria" panose="02040503050406030204" pitchFamily="18" charset="0"/>
              </a:rPr>
              <a:t>, Židovské muzeum - katalog, Galerie Hlavního města Prahy,  </a:t>
            </a:r>
          </a:p>
          <a:p>
            <a:r>
              <a:rPr lang="cs-CZ" i="1" dirty="0">
                <a:latin typeface="Cambria" panose="02040503050406030204" pitchFamily="18" charset="0"/>
              </a:rPr>
              <a:t>	</a:t>
            </a:r>
            <a:r>
              <a:rPr lang="cs-CZ" i="1" dirty="0" smtClean="0">
                <a:latin typeface="Cambria" panose="02040503050406030204" pitchFamily="18" charset="0"/>
              </a:rPr>
              <a:t>Muzea a galerie na vysočině online a mnoho dalších)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Virtuální výstavy </a:t>
            </a:r>
            <a:r>
              <a:rPr lang="cs-CZ" i="1" dirty="0" smtClean="0">
                <a:latin typeface="Cambria" panose="02040503050406030204" pitchFamily="18" charset="0"/>
              </a:rPr>
              <a:t>(</a:t>
            </a:r>
            <a:r>
              <a:rPr lang="cs-CZ" i="1" dirty="0" err="1" smtClean="0">
                <a:latin typeface="Cambria" panose="02040503050406030204" pitchFamily="18" charset="0"/>
              </a:rPr>
              <a:t>Europeana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</a:rPr>
              <a:t>E</a:t>
            </a:r>
            <a:r>
              <a:rPr lang="cs-CZ" i="1" dirty="0" err="1" smtClean="0">
                <a:latin typeface="Cambria" panose="02040503050406030204" pitchFamily="18" charset="0"/>
              </a:rPr>
              <a:t>xhibitions</a:t>
            </a:r>
            <a:r>
              <a:rPr lang="cs-CZ" i="1" dirty="0" smtClean="0">
                <a:latin typeface="Cambria" panose="02040503050406030204" pitchFamily="18" charset="0"/>
              </a:rPr>
              <a:t>, Google Art Project, Historiana.eu, </a:t>
            </a:r>
          </a:p>
          <a:p>
            <a:r>
              <a:rPr lang="cs-CZ" i="1" dirty="0">
                <a:latin typeface="Cambria" panose="02040503050406030204" pitchFamily="18" charset="0"/>
              </a:rPr>
              <a:t>	</a:t>
            </a:r>
            <a:r>
              <a:rPr lang="cs-CZ" i="1" dirty="0" smtClean="0">
                <a:latin typeface="Cambria" panose="02040503050406030204" pitchFamily="18" charset="0"/>
              </a:rPr>
              <a:t>Dotkni se 20. století, Židovské muzeum)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Komplexní a tematické vzdělávací projekty </a:t>
            </a:r>
            <a:r>
              <a:rPr lang="cs-CZ" i="1" dirty="0" smtClean="0">
                <a:latin typeface="Cambria" panose="02040503050406030204" pitchFamily="18" charset="0"/>
              </a:rPr>
              <a:t>(</a:t>
            </a:r>
            <a:r>
              <a:rPr lang="cs-CZ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Komplexnější</a:t>
            </a:r>
            <a:r>
              <a:rPr lang="cs-CZ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i="1" dirty="0" smtClean="0">
                <a:latin typeface="Cambria" panose="02040503050406030204" pitchFamily="18" charset="0"/>
              </a:rPr>
              <a:t>– vzdělávací 	portál </a:t>
            </a:r>
            <a:r>
              <a:rPr lang="cs-CZ" i="1" dirty="0">
                <a:latin typeface="Cambria" panose="02040503050406030204" pitchFamily="18" charset="0"/>
              </a:rPr>
              <a:t>pro  </a:t>
            </a:r>
            <a:r>
              <a:rPr lang="cs-CZ" i="1" dirty="0" smtClean="0">
                <a:latin typeface="Cambria" panose="02040503050406030204" pitchFamily="18" charset="0"/>
              </a:rPr>
              <a:t>učitele Moderní-Dějiny.cz (PANT) , Dotkni se 20. století (NM), </a:t>
            </a:r>
          </a:p>
          <a:p>
            <a:r>
              <a:rPr lang="cs-CZ" i="1" dirty="0" smtClean="0">
                <a:latin typeface="Cambria" panose="02040503050406030204" pitchFamily="18" charset="0"/>
              </a:rPr>
              <a:t>     </a:t>
            </a:r>
            <a:r>
              <a:rPr lang="cs-CZ" i="1" dirty="0" smtClean="0">
                <a:latin typeface="Cambria" panose="02040503050406030204" pitchFamily="18" charset="0"/>
              </a:rPr>
              <a:t>	Dějepis </a:t>
            </a:r>
            <a:r>
              <a:rPr lang="cs-CZ" i="1" dirty="0">
                <a:latin typeface="Cambria" panose="02040503050406030204" pitchFamily="18" charset="0"/>
              </a:rPr>
              <a:t>v 21. </a:t>
            </a:r>
            <a:r>
              <a:rPr lang="cs-CZ" i="1" dirty="0" smtClean="0">
                <a:latin typeface="Cambria" panose="02040503050406030204" pitchFamily="18" charset="0"/>
              </a:rPr>
              <a:t>století (ÚSTR), </a:t>
            </a:r>
            <a:r>
              <a:rPr lang="cs-CZ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Tematické</a:t>
            </a:r>
            <a:r>
              <a:rPr lang="cs-CZ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cs-CZ" i="1" dirty="0" smtClean="0">
                <a:latin typeface="Cambria" panose="02040503050406030204" pitchFamily="18" charset="0"/>
              </a:rPr>
              <a:t>Naši nebo cizí? (ŽMP), </a:t>
            </a:r>
            <a:endParaRPr lang="cs-CZ" i="1" dirty="0">
              <a:latin typeface="Cambria" panose="02040503050406030204" pitchFamily="18" charset="0"/>
            </a:endParaRPr>
          </a:p>
          <a:p>
            <a:r>
              <a:rPr lang="cs-CZ" i="1" dirty="0" smtClean="0">
                <a:latin typeface="Cambria" panose="02040503050406030204" pitchFamily="18" charset="0"/>
              </a:rPr>
              <a:t>     </a:t>
            </a:r>
            <a:r>
              <a:rPr lang="cs-CZ" i="1" dirty="0" smtClean="0">
                <a:latin typeface="Cambria" panose="02040503050406030204" pitchFamily="18" charset="0"/>
              </a:rPr>
              <a:t>	Jan Palach (FF UK)…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Virtuální prohlídky </a:t>
            </a:r>
            <a:r>
              <a:rPr lang="cs-CZ" i="1" dirty="0" smtClean="0">
                <a:latin typeface="Cambria" panose="02040503050406030204" pitchFamily="18" charset="0"/>
              </a:rPr>
              <a:t>( Křižovatky české a československé státnosti </a:t>
            </a:r>
          </a:p>
          <a:p>
            <a:r>
              <a:rPr lang="cs-CZ" i="1" dirty="0">
                <a:latin typeface="Cambria" panose="02040503050406030204" pitchFamily="18" charset="0"/>
              </a:rPr>
              <a:t>	</a:t>
            </a:r>
            <a:r>
              <a:rPr lang="cs-CZ" i="1" dirty="0" smtClean="0">
                <a:latin typeface="Cambria" panose="02040503050406030204" pitchFamily="18" charset="0"/>
              </a:rPr>
              <a:t>(Dotkni se 20. století, NM), Lágr u mrtvé trati (Gulag.cz),..)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Hry </a:t>
            </a:r>
            <a:r>
              <a:rPr lang="cs-CZ" b="1" i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	</a:t>
            </a:r>
            <a:r>
              <a:rPr lang="cs-CZ" i="1" dirty="0" smtClean="0">
                <a:latin typeface="Cambria" panose="02040503050406030204" pitchFamily="18" charset="0"/>
              </a:rPr>
              <a:t>(Osudy a kariéry – Dotkni se 20. století(NM), </a:t>
            </a:r>
            <a:r>
              <a:rPr lang="cs-CZ" i="1" dirty="0">
                <a:latin typeface="Cambria" panose="02040503050406030204" pitchFamily="18" charset="0"/>
              </a:rPr>
              <a:t>Československo 38-89 </a:t>
            </a:r>
            <a:endParaRPr lang="cs-CZ" i="1" dirty="0" smtClean="0">
              <a:latin typeface="Cambria" panose="02040503050406030204" pitchFamily="18" charset="0"/>
            </a:endParaRPr>
          </a:p>
          <a:p>
            <a:r>
              <a:rPr lang="cs-CZ" i="1" dirty="0">
                <a:latin typeface="Cambria" panose="02040503050406030204" pitchFamily="18" charset="0"/>
              </a:rPr>
              <a:t>	</a:t>
            </a:r>
            <a:r>
              <a:rPr lang="cs-CZ" i="1" dirty="0" smtClean="0">
                <a:latin typeface="Cambria" panose="02040503050406030204" pitchFamily="18" charset="0"/>
              </a:rPr>
              <a:t>(FF,UK, ÚSTR, AV ČR)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Mobilní aplikace </a:t>
            </a:r>
            <a:r>
              <a:rPr lang="cs-CZ" i="1" dirty="0" smtClean="0">
                <a:latin typeface="Cambria" panose="02040503050406030204" pitchFamily="18" charset="0"/>
              </a:rPr>
              <a:t>(např. aplikace Místa paměti národa, </a:t>
            </a:r>
            <a:r>
              <a:rPr lang="cs-CZ" i="1" dirty="0" err="1" smtClean="0">
                <a:latin typeface="Cambria" panose="02040503050406030204" pitchFamily="18" charset="0"/>
              </a:rPr>
              <a:t>iWalks</a:t>
            </a:r>
            <a:r>
              <a:rPr lang="cs-CZ" i="1" dirty="0" smtClean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buAutoNum type="arabicParenR"/>
            </a:pPr>
            <a:endParaRPr lang="cs-CZ" i="1" dirty="0" smtClean="0"/>
          </a:p>
          <a:p>
            <a:pPr marL="342900" indent="-342900">
              <a:buAutoNum type="arabicParenR"/>
            </a:pPr>
            <a:endParaRPr lang="cs-CZ" i="1" dirty="0"/>
          </a:p>
        </p:txBody>
      </p:sp>
      <p:sp>
        <p:nvSpPr>
          <p:cNvPr id="11" name="Nadpis 3"/>
          <p:cNvSpPr txBox="1">
            <a:spLocks/>
          </p:cNvSpPr>
          <p:nvPr/>
        </p:nvSpPr>
        <p:spPr>
          <a:xfrm>
            <a:off x="108586" y="324906"/>
            <a:ext cx="906965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na příkladu moderních dějin</a:t>
            </a:r>
            <a:endParaRPr lang="cs-CZ" sz="36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196752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Jak může naše instituce využít digitalizované sbírky  a </a:t>
            </a:r>
            <a:r>
              <a:rPr lang="cs-CZ" sz="2000" i="1" dirty="0">
                <a:solidFill>
                  <a:schemeClr val="accent5"/>
                </a:solidFill>
                <a:latin typeface="Cambria" panose="02040503050406030204" pitchFamily="18" charset="0"/>
              </a:rPr>
              <a:t> </a:t>
            </a:r>
            <a:r>
              <a:rPr lang="cs-CZ" sz="2000" i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dostupné informačních zdroje a vzdělávat digitálně?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Cambria" panose="02040503050406030204" pitchFamily="18" charset="0"/>
              </a:rPr>
              <a:t> Tvorba vlastních pracovních listů k edukačním programům a expozicím pomocí volně dostupných digitalizovaných </a:t>
            </a:r>
            <a:r>
              <a:rPr lang="cs-CZ" dirty="0" smtClean="0">
                <a:latin typeface="Cambria" panose="02040503050406030204" pitchFamily="18" charset="0"/>
              </a:rPr>
              <a:t>předmětů, podněcovat studenty k vyhledávání digitalizovaných předmětů na internetu </a:t>
            </a:r>
            <a:r>
              <a:rPr lang="cs-CZ" i="1" dirty="0" smtClean="0">
                <a:latin typeface="Cambria" panose="02040503050406030204" pitchFamily="18" charset="0"/>
              </a:rPr>
              <a:t>(viz. také Metodika využití online sbírek ve výuce dějepisu – Dotkni se 20. </a:t>
            </a:r>
            <a:r>
              <a:rPr lang="cs-CZ" i="1" dirty="0">
                <a:latin typeface="Cambria" panose="02040503050406030204" pitchFamily="18" charset="0"/>
              </a:rPr>
              <a:t>století </a:t>
            </a:r>
            <a:r>
              <a:rPr lang="cs-CZ" i="1" dirty="0">
                <a:latin typeface="Cambria" panose="02040503050406030204" pitchFamily="18" charset="0"/>
                <a:hlinkClick r:id="rId3"/>
              </a:rPr>
              <a:t>http://www.dvacatestoleti.eu/vyuziti-ve-vyuce</a:t>
            </a:r>
            <a:r>
              <a:rPr lang="cs-CZ" i="1" dirty="0" smtClean="0">
                <a:latin typeface="Cambria" panose="02040503050406030204" pitchFamily="18" charset="0"/>
                <a:hlinkClick r:id="rId3"/>
              </a:rPr>
              <a:t>/</a:t>
            </a:r>
            <a:r>
              <a:rPr lang="cs-CZ" i="1" dirty="0" smtClean="0">
                <a:latin typeface="Cambria" panose="02040503050406030204" pitchFamily="18" charset="0"/>
              </a:rPr>
              <a:t> )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Cambria" panose="02040503050406030204" pitchFamily="18" charset="0"/>
              </a:rPr>
              <a:t>Vlastní projekt, aplikace, program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Cambria" panose="02040503050406030204" pitchFamily="18" charset="0"/>
              </a:rPr>
              <a:t>Využití volně dostupných nástrojů a aplikací, které jsou prázdné a můžete do nich vložit vlastní obsah dle potřeby 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2" name="Nadpis 3"/>
          <p:cNvSpPr txBox="1">
            <a:spLocks/>
          </p:cNvSpPr>
          <p:nvPr/>
        </p:nvSpPr>
        <p:spPr>
          <a:xfrm>
            <a:off x="108586" y="324906"/>
            <a:ext cx="906965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Chceme tvořit vlastní obsah</a:t>
            </a:r>
            <a:endParaRPr lang="cs-CZ" sz="36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Volně dostupné kreativní aplikace </a:t>
            </a:r>
            <a:r>
              <a:rPr lang="cs-CZ" sz="2800" dirty="0" err="1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AthenaPlus</a:t>
            </a:r>
            <a:endParaRPr lang="cs-CZ" sz="2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99" y="1120153"/>
            <a:ext cx="7413382" cy="49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1003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73" y="1153225"/>
            <a:ext cx="2664296" cy="4729125"/>
          </a:xfrm>
        </p:spPr>
      </p:pic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78765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1743" y="1316174"/>
            <a:ext cx="52224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CityQuest</a:t>
            </a:r>
            <a:r>
              <a:rPr lang="cs-CZ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je aplikace, která vytváří naučnou stezku v podobě hry založené na hledání klíčových míst/objektů v prostředí města, ale dá se využít také uvnitř expozic galerií a muzeí.</a:t>
            </a:r>
          </a:p>
          <a:p>
            <a:endParaRPr lang="cs-CZ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Cílem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je najít určená místa/objekty, načíst u nich umístěné QR kódy a dozvědět se o nich více informací.</a:t>
            </a:r>
          </a:p>
          <a:p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Dovést uživatele z bodu A do bodu B.</a:t>
            </a:r>
          </a:p>
          <a:p>
            <a:endParaRPr lang="cs-CZ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Komu je určena: </a:t>
            </a:r>
            <a:r>
              <a:rPr lang="cs-CZ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turisté, školy, návštěvníci kulturních institucí</a:t>
            </a:r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>
              <a:latin typeface="Bell MT" panose="02020503060305020303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4373336" y="1299903"/>
            <a:ext cx="4770664" cy="547260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cs-CZ" sz="45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Hlavní funkce</a:t>
            </a:r>
          </a:p>
          <a:p>
            <a:pPr>
              <a:spcBef>
                <a:spcPts val="600"/>
              </a:spcBef>
            </a:pP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Volně dostupné na webu </a:t>
            </a: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45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2"/>
              </a:rPr>
              <a:t>cityquest.be</a:t>
            </a: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a v mobilní aplikaci </a:t>
            </a:r>
            <a:r>
              <a:rPr lang="en-US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pro </a:t>
            </a:r>
            <a:r>
              <a:rPr lang="en-US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Apple a Android)</a:t>
            </a:r>
          </a:p>
          <a:p>
            <a:pPr>
              <a:spcBef>
                <a:spcPts val="600"/>
              </a:spcBef>
            </a:pP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Vytváří stezku online a generuje QR kódy, které jsou provázané s lokalitami </a:t>
            </a:r>
          </a:p>
          <a:p>
            <a:pPr>
              <a:spcBef>
                <a:spcPts val="600"/>
              </a:spcBef>
            </a:pP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V jedné aplikaci na mobilu může být umístěno několik stezek</a:t>
            </a:r>
          </a:p>
          <a:p>
            <a:pPr>
              <a:spcBef>
                <a:spcPts val="600"/>
              </a:spcBef>
            </a:pPr>
            <a:r>
              <a:rPr lang="cs-CZ" sz="45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CityQuest</a:t>
            </a: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může být ve městě a v expozici používán bez přístupu na internet</a:t>
            </a:r>
          </a:p>
          <a:p>
            <a:pPr>
              <a:spcBef>
                <a:spcPts val="600"/>
              </a:spcBef>
            </a:pP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Přehledně zobrazuje počet míst, je svázán   s Google mapami, je možno do něj nahrát digitalizované předměty </a:t>
            </a:r>
          </a:p>
          <a:p>
            <a:pPr>
              <a:spcBef>
                <a:spcPts val="600"/>
              </a:spcBef>
            </a:pP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Všechny instrukce (v anglickém jazyce) shrnuté v online návodu </a:t>
            </a:r>
            <a:r>
              <a:rPr lang="fr-FR" sz="45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fr-FR" sz="4500" dirty="0"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fr-FR" sz="4500" dirty="0" smtClean="0"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wiki.athenaplus.eu/index.php/CityQuest</a:t>
            </a:r>
            <a:endParaRPr lang="cs-CZ" sz="45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sz="4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V současnosti není aplikace přeložena do ČJ</a:t>
            </a:r>
            <a:endParaRPr lang="fr-FR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cs-CZ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" y="1630869"/>
            <a:ext cx="4145462" cy="37572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CityQuest</a:t>
            </a:r>
            <a:endParaRPr lang="cs-CZ" sz="4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idx="1"/>
          </p:nvPr>
        </p:nvSpPr>
        <p:spPr>
          <a:xfrm>
            <a:off x="3183188" y="994719"/>
            <a:ext cx="2777624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www.cityquest.be</a:t>
            </a:r>
            <a:endParaRPr lang="cs-CZ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cs-CZ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3320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Hana Doležalová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54937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10. 5. 2016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9" descr="C:\Users\okenkovave\Desktop\LogoNM__D__CMYK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8597"/>
            <a:ext cx="8651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" y="22207"/>
            <a:ext cx="1379981" cy="1033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4" y="-11080"/>
            <a:ext cx="1643716" cy="9955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7" y="1403428"/>
            <a:ext cx="5882845" cy="48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647</Words>
  <Application>Microsoft Office PowerPoint</Application>
  <PresentationFormat>Předvádění na obrazovce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Bell MT</vt:lpstr>
      <vt:lpstr>Calibri</vt:lpstr>
      <vt:lpstr>Cambria</vt:lpstr>
      <vt:lpstr>Cambria Math</vt:lpstr>
      <vt:lpstr>Tahoma</vt:lpstr>
      <vt:lpstr>Times New Roman</vt:lpstr>
      <vt:lpstr>Wingdings</vt:lpstr>
      <vt:lpstr>Motiv systému Office</vt:lpstr>
      <vt:lpstr>Digitální vzdělávání a moderní historie v muzeu</vt:lpstr>
      <vt:lpstr>Digitální vzdělávání</vt:lpstr>
      <vt:lpstr>Bariéry digitálního vzdělávání</vt:lpstr>
      <vt:lpstr>Prezentace aplikace PowerPoint</vt:lpstr>
      <vt:lpstr>Prezentace aplikace PowerPoint</vt:lpstr>
      <vt:lpstr>Volně dostupné kreativní aplikace AthenaPlus</vt:lpstr>
      <vt:lpstr>CityQuest</vt:lpstr>
      <vt:lpstr>CityQuest</vt:lpstr>
      <vt:lpstr>CityQuest</vt:lpstr>
      <vt:lpstr>CityQuest</vt:lpstr>
      <vt:lpstr>CityQuest</vt:lpstr>
      <vt:lpstr>CityQuest</vt:lpstr>
      <vt:lpstr>CityQuest</vt:lpstr>
      <vt:lpstr>CityQuest</vt:lpstr>
      <vt:lpstr>CityQuest</vt:lpstr>
      <vt:lpstr>CityQuest</vt:lpstr>
      <vt:lpstr>CityQuest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vzdělávání a moderní historie v muzeu</dc:title>
  <dc:creator>Hana Doležalová</dc:creator>
  <cp:lastModifiedBy>Doležalová Hana</cp:lastModifiedBy>
  <cp:revision>92</cp:revision>
  <dcterms:created xsi:type="dcterms:W3CDTF">2016-05-04T07:30:01Z</dcterms:created>
  <dcterms:modified xsi:type="dcterms:W3CDTF">2016-05-11T10:36:18Z</dcterms:modified>
</cp:coreProperties>
</file>